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9"/>
  </p:notesMasterIdLst>
  <p:sldIdLst>
    <p:sldId id="267" r:id="rId2"/>
    <p:sldId id="316" r:id="rId3"/>
    <p:sldId id="257" r:id="rId4"/>
    <p:sldId id="280" r:id="rId5"/>
    <p:sldId id="258" r:id="rId6"/>
    <p:sldId id="276" r:id="rId7"/>
    <p:sldId id="314" r:id="rId8"/>
    <p:sldId id="331" r:id="rId9"/>
    <p:sldId id="317" r:id="rId10"/>
    <p:sldId id="335" r:id="rId11"/>
    <p:sldId id="259" r:id="rId12"/>
    <p:sldId id="260" r:id="rId13"/>
    <p:sldId id="261" r:id="rId14"/>
    <p:sldId id="262" r:id="rId15"/>
    <p:sldId id="342" r:id="rId16"/>
    <p:sldId id="309" r:id="rId17"/>
    <p:sldId id="336" r:id="rId18"/>
    <p:sldId id="337" r:id="rId19"/>
    <p:sldId id="338" r:id="rId20"/>
    <p:sldId id="306" r:id="rId21"/>
    <p:sldId id="265" r:id="rId22"/>
    <p:sldId id="322" r:id="rId23"/>
    <p:sldId id="328" r:id="rId24"/>
    <p:sldId id="341" r:id="rId25"/>
    <p:sldId id="318" r:id="rId26"/>
    <p:sldId id="266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27ED18-1858-4464-8EC4-E84A04F60EB4}">
          <p14:sldIdLst>
            <p14:sldId id="267"/>
            <p14:sldId id="316"/>
            <p14:sldId id="257"/>
            <p14:sldId id="280"/>
            <p14:sldId id="258"/>
            <p14:sldId id="276"/>
            <p14:sldId id="314"/>
            <p14:sldId id="331"/>
            <p14:sldId id="317"/>
            <p14:sldId id="335"/>
            <p14:sldId id="259"/>
            <p14:sldId id="260"/>
            <p14:sldId id="261"/>
            <p14:sldId id="262"/>
            <p14:sldId id="342"/>
            <p14:sldId id="309"/>
            <p14:sldId id="336"/>
            <p14:sldId id="337"/>
            <p14:sldId id="338"/>
            <p14:sldId id="306"/>
            <p14:sldId id="265"/>
            <p14:sldId id="322"/>
            <p14:sldId id="328"/>
            <p14:sldId id="341"/>
            <p14:sldId id="318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нислав Черников" initials="СЧ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CEEB1"/>
    <a:srgbClr val="FFCCCC"/>
    <a:srgbClr val="F5F5F5"/>
    <a:srgbClr val="FF874B"/>
    <a:srgbClr val="ADF1BF"/>
    <a:srgbClr val="FFE1E1"/>
    <a:srgbClr val="00CC99"/>
    <a:srgbClr val="FFFF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72509" autoAdjust="0"/>
  </p:normalViewPr>
  <p:slideViewPr>
    <p:cSldViewPr>
      <p:cViewPr varScale="1">
        <p:scale>
          <a:sx n="89" d="100"/>
          <a:sy n="89" d="100"/>
        </p:scale>
        <p:origin x="-10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6.xlsx"/><Relationship Id="rId4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71875920154222E-2"/>
          <c:y val="6.7912613358370802E-2"/>
          <c:w val="0.63264080679280765"/>
          <c:h val="0.84009719703664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54-4020-A60B-CAE29A59FA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2920253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54-4020-A60B-CAE29A59FA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54-4020-A60B-CAE29A59FA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baseline="0" smtClean="0"/>
                      <a:t> 331 604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2061999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54-4020-A60B-CAE29A59FA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baseline="0" dirty="0" smtClean="0">
                        <a:solidFill>
                          <a:srgbClr val="FF0000"/>
                        </a:solidFill>
                      </a:rPr>
                      <a:t> 033 062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1621686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494656"/>
        <c:axId val="133496192"/>
      </c:barChart>
      <c:catAx>
        <c:axId val="13349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496192"/>
        <c:crosses val="autoZero"/>
        <c:auto val="1"/>
        <c:lblAlgn val="ctr"/>
        <c:lblOffset val="100"/>
        <c:noMultiLvlLbl val="0"/>
      </c:catAx>
      <c:valAx>
        <c:axId val="133496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3349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85635987706022E-2"/>
          <c:y val="0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"Туапсинская ЦРБ № 4" МЗ КК</c:v>
                </c:pt>
                <c:pt idx="1">
                  <c:v>ГБУЗ "Тбилисская ЦРБ" МЗ КК</c:v>
                </c:pt>
                <c:pt idx="2">
                  <c:v>ГБУЗ "ГП № 1 г. Сочи" МЗ КК</c:v>
                </c:pt>
                <c:pt idx="3">
                  <c:v>ГБУЗ "ГП № 8 г. Краснодара" МЗ КК</c:v>
                </c:pt>
                <c:pt idx="4">
                  <c:v>ГБУЗ "Славянская ЦРБ" МЗ КК</c:v>
                </c:pt>
                <c:pt idx="5">
                  <c:v>ГБУЗ "Каневская ЦРБ" МЗ КК</c:v>
                </c:pt>
                <c:pt idx="6">
                  <c:v>ГБУЗ "Кущевская ЦРБ" МЗ КК</c:v>
                </c:pt>
                <c:pt idx="7">
                  <c:v>ГБУЗ "Темрюкская ЦРБ" МЗ КК</c:v>
                </c:pt>
                <c:pt idx="8">
                  <c:v>ГБУЗ "Курганинская ЦРБ" МЗ КК</c:v>
                </c:pt>
                <c:pt idx="9">
                  <c:v>ГБУЗ "Усть-Лабинская ЦРБ"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11.167227833894501</c:v>
                </c:pt>
                <c:pt idx="1">
                  <c:v>11.762652705061083</c:v>
                </c:pt>
                <c:pt idx="2">
                  <c:v>22.059195547685302</c:v>
                </c:pt>
                <c:pt idx="3">
                  <c:v>23.885841618100788</c:v>
                </c:pt>
                <c:pt idx="4">
                  <c:v>25.779107454500124</c:v>
                </c:pt>
                <c:pt idx="5">
                  <c:v>29.153528983749698</c:v>
                </c:pt>
                <c:pt idx="6">
                  <c:v>35.79070981210856</c:v>
                </c:pt>
                <c:pt idx="7">
                  <c:v>39.398734177215189</c:v>
                </c:pt>
                <c:pt idx="8">
                  <c:v>43.415547923821414</c:v>
                </c:pt>
                <c:pt idx="9">
                  <c:v>43.487179487179489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4633088"/>
        <c:axId val="64634880"/>
      </c:barChart>
      <c:catAx>
        <c:axId val="646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34880"/>
        <c:crosses val="autoZero"/>
        <c:auto val="0"/>
        <c:lblAlgn val="ctr"/>
        <c:lblOffset val="100"/>
        <c:tickLblSkip val="1"/>
        <c:noMultiLvlLbl val="0"/>
      </c:catAx>
      <c:valAx>
        <c:axId val="646348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46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43552943271531E-2"/>
          <c:y val="3.0363607919529599E-2"/>
          <c:w val="0.88369163089561831"/>
          <c:h val="0.829533218521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639757575520419E-2"/>
                  <c:y val="-0.19951322790804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671760229117359E-2"/>
                      <c:h val="8.68714559044639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853010100693829E-3"/>
                  <c:y val="-0.10806975375674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AC-48EC-B4C6-AEEAAE5056A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116,9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202.5</c:v>
                </c:pt>
                <c:pt idx="1">
                  <c:v>117.6</c:v>
                </c:pt>
                <c:pt idx="2">
                  <c:v>134</c:v>
                </c:pt>
                <c:pt idx="3">
                  <c:v>141</c:v>
                </c:pt>
                <c:pt idx="4">
                  <c:v>116.9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B2-456C-8840-A26D2F24D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857600"/>
        <c:axId val="6485913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9705041736422834E-3"/>
                  <c:y val="-1.4547524181507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AC-48EC-B4C6-AEEAAE5056AF}"/>
                </c:ext>
                <c:ext xmlns:c15="http://schemas.microsoft.com/office/drawing/2012/chart" uri="{CE6537A1-D6FC-4f65-9D91-7224C49458BB}">
                  <c15:layout>
                    <c:manualLayout>
                      <c:w val="8.8215857198909189E-2"/>
                      <c:h val="9.93410428763966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676622221526423E-2"/>
                  <c:y val="-5.819140586901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AC-48EC-B4C6-AEEAAE5056A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161923231595899E-2"/>
                  <c:y val="-4.5721818897086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AC-48EC-B4C6-AEEAAE5056A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189714571985178"/>
                  <c:y val="3.7408924558671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124,2</a:t>
                    </a:r>
                    <a:endParaRPr lang="en-US" b="1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AC-48EC-B4C6-AEEAAE5056AF}"/>
                </c:ext>
                <c:ext xmlns:c15="http://schemas.microsoft.com/office/drawing/2012/chart" uri="{CE6537A1-D6FC-4f65-9D91-7224C49458BB}">
                  <c15:layout>
                    <c:manualLayout>
                      <c:w val="0.1031276632593255"/>
                      <c:h val="5.361922397931029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2426505050346924"/>
                  <c:y val="4.1565289906442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AC-48EC-B4C6-AEEAAE5056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152.6</c:v>
                </c:pt>
                <c:pt idx="1">
                  <c:v>129.6</c:v>
                </c:pt>
                <c:pt idx="2">
                  <c:v>127</c:v>
                </c:pt>
                <c:pt idx="3">
                  <c:v>124.2</c:v>
                </c:pt>
                <c:pt idx="4">
                  <c:v>104.7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6B2-456C-8840-A26D2F24D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57600"/>
        <c:axId val="64859136"/>
      </c:lineChart>
      <c:catAx>
        <c:axId val="6485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59136"/>
        <c:crosses val="autoZero"/>
        <c:auto val="1"/>
        <c:lblAlgn val="ctr"/>
        <c:lblOffset val="100"/>
        <c:noMultiLvlLbl val="0"/>
      </c:catAx>
      <c:valAx>
        <c:axId val="648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5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65861858624794E-2"/>
          <c:y val="0.18707279163835444"/>
          <c:w val="0.88038713013130543"/>
          <c:h val="0.71444628242932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Ряд 1 Ряд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4578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5913</c:v>
                </c:pt>
                <c:pt idx="1">
                  <c:v>5999</c:v>
                </c:pt>
                <c:pt idx="2">
                  <c:v>5246</c:v>
                </c:pt>
                <c:pt idx="3">
                  <c:v>4810</c:v>
                </c:pt>
                <c:pt idx="4" formatCode="0.0">
                  <c:v>4578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18-4EC5-9544-83CA48DBB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054976"/>
        <c:axId val="651264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8194892555748587E-3"/>
                  <c:y val="5.929438853726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48723138937102E-2"/>
                  <c:y val="6.27822937453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48723138937059E-2"/>
                  <c:y val="5.580648332918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8467766724489E-2"/>
                  <c:y val="7.32460093695570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3658</c:v>
                </c:pt>
                <c:pt idx="1">
                  <c:v>3126</c:v>
                </c:pt>
                <c:pt idx="2">
                  <c:v>3136</c:v>
                </c:pt>
                <c:pt idx="3">
                  <c:v>2596</c:v>
                </c:pt>
                <c:pt idx="4">
                  <c:v>2117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6C-4A34-BF4E-48480E4A9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54976"/>
        <c:axId val="65126400"/>
      </c:lineChart>
      <c:catAx>
        <c:axId val="650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26400"/>
        <c:crosses val="autoZero"/>
        <c:auto val="1"/>
        <c:lblAlgn val="ctr"/>
        <c:lblOffset val="100"/>
        <c:noMultiLvlLbl val="0"/>
      </c:catAx>
      <c:valAx>
        <c:axId val="651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54976"/>
        <c:crosses val="autoZero"/>
        <c:crossBetween val="between"/>
      </c:valAx>
      <c:spPr>
        <a:noFill/>
        <a:ln>
          <a:solidFill>
            <a:schemeClr val="accent5">
              <a:lumMod val="40000"/>
              <a:lumOff val="60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588416025586"/>
          <c:y val="4.5120043727040308E-3"/>
          <c:w val="0.73443549292086707"/>
          <c:h val="0.64156628124198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2297</c:v>
                </c:pt>
                <c:pt idx="1">
                  <c:v>1944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432-BCBD-FE75C8717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65163264"/>
        <c:axId val="65164800"/>
      </c:barChart>
      <c:catAx>
        <c:axId val="65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65164800"/>
        <c:crosses val="autoZero"/>
        <c:auto val="1"/>
        <c:lblAlgn val="ctr"/>
        <c:lblOffset val="100"/>
        <c:noMultiLvlLbl val="0"/>
      </c:catAx>
      <c:valAx>
        <c:axId val="651648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1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7011005128473"/>
          <c:y val="7.0787084698175018E-2"/>
          <c:w val="0.62278547252393024"/>
          <c:h val="0.66017411264819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390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88</a:t>
                    </a:r>
                    <a:r>
                      <a:rPr lang="en-US" sz="16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314</a:t>
                    </a:r>
                    <a:endParaRPr lang="en-US" sz="1600" b="1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93</a:t>
                    </a:r>
                    <a:r>
                      <a:rPr lang="en-US" baseline="0" dirty="0" smtClean="0"/>
                      <a:t> 074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93-48B0-BBC2-BE45BC50C3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75911</c:v>
                </c:pt>
                <c:pt idx="1">
                  <c:v>82767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432-BCBD-FE75C8717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65268736"/>
        <c:axId val="65282816"/>
      </c:barChart>
      <c:catAx>
        <c:axId val="652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65282816"/>
        <c:crosses val="autoZero"/>
        <c:auto val="1"/>
        <c:lblAlgn val="ctr"/>
        <c:lblOffset val="100"/>
        <c:noMultiLvlLbl val="0"/>
      </c:catAx>
      <c:valAx>
        <c:axId val="65282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26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5049367546988"/>
          <c:y val="0.12245271730503901"/>
          <c:w val="0.75570212436393625"/>
          <c:h val="0.68498455452314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14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70</a:t>
                    </a:r>
                    <a:endParaRPr lang="en-US" sz="140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93-48B0-BBC2-BE45BC50C3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432-BCBD-FE75C87173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83330368000232E-3"/>
                  <c:y val="1.55065261718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22157729155638E-2"/>
                      <c:h val="0.131526599186823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9749991104003624E-3"/>
                  <c:y val="1.240522093747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65321984"/>
        <c:axId val="65323776"/>
      </c:barChart>
      <c:catAx>
        <c:axId val="653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65323776"/>
        <c:crosses val="autoZero"/>
        <c:auto val="1"/>
        <c:lblAlgn val="ctr"/>
        <c:lblOffset val="100"/>
        <c:noMultiLvlLbl val="0"/>
      </c:catAx>
      <c:valAx>
        <c:axId val="65323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32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40721236121332E-3"/>
          <c:y val="0.11426931477250241"/>
          <c:w val="0.97783389412941579"/>
          <c:h val="0.7757878767309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-7.2185353755974124E-4"/>
                  <c:y val="1.8498080694079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1382521448444781E-2"/>
                      <c:h val="0.140638264934131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"Усть-Лабинская ЦРБ" МЗ КК</c:v>
                </c:pt>
                <c:pt idx="1">
                  <c:v>ГБУЗ "ГП № 14 г. Краснодара" МЗ КК</c:v>
                </c:pt>
                <c:pt idx="2">
                  <c:v>ГБУЗ "ГБ № 3 г. Сочи" МЗ КК</c:v>
                </c:pt>
                <c:pt idx="3">
                  <c:v>ГБУЗ "ГП № 11 г. Краснодара" МЗ КК</c:v>
                </c:pt>
                <c:pt idx="4">
                  <c:v>ГБУЗ "Горячеключевская ЦРБ" МЗ КК</c:v>
                </c:pt>
                <c:pt idx="5">
                  <c:v>ГБУЗ "ГП № 3 г. Новороссийска" МЗ КК</c:v>
                </c:pt>
                <c:pt idx="6">
                  <c:v>ГБУЗ "ГП № 3 г. Сочи" МЗ КК</c:v>
                </c:pt>
                <c:pt idx="7">
                  <c:v>ГБУЗ "Туапсинская ЦРБ № 2" МЗ КК</c:v>
                </c:pt>
                <c:pt idx="8">
                  <c:v>ГБУЗ "ГП № 19 г. Краснодара" МЗ КК</c:v>
                </c:pt>
                <c:pt idx="9">
                  <c:v>ГБУЗ "ГП № 3 г. Краснодара" МЗ КК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37989.144874179226</c:v>
                </c:pt>
                <c:pt idx="1">
                  <c:v>26774.302051799528</c:v>
                </c:pt>
                <c:pt idx="2">
                  <c:v>19252.39325330497</c:v>
                </c:pt>
                <c:pt idx="3">
                  <c:v>10762.395091332251</c:v>
                </c:pt>
                <c:pt idx="4">
                  <c:v>10572.687224669604</c:v>
                </c:pt>
                <c:pt idx="5">
                  <c:v>10570.907194994787</c:v>
                </c:pt>
                <c:pt idx="6">
                  <c:v>10205.253337160901</c:v>
                </c:pt>
                <c:pt idx="7">
                  <c:v>10152.380952380952</c:v>
                </c:pt>
                <c:pt idx="8">
                  <c:v>10071.355759429154</c:v>
                </c:pt>
                <c:pt idx="9">
                  <c:v>9805.7919035445848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C-42A4-8AD0-FFF13D14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65521152"/>
        <c:axId val="65522688"/>
      </c:barChart>
      <c:catAx>
        <c:axId val="6552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ru-RU"/>
          </a:p>
        </c:txPr>
        <c:crossAx val="65522688"/>
        <c:crosses val="autoZero"/>
        <c:auto val="0"/>
        <c:lblAlgn val="ctr"/>
        <c:lblOffset val="100"/>
        <c:noMultiLvlLbl val="0"/>
      </c:catAx>
      <c:valAx>
        <c:axId val="655226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552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03634823786227E-2"/>
          <c:y val="0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"Гулькевичская ЦРБ" МЗ КК</c:v>
                </c:pt>
                <c:pt idx="1">
                  <c:v>ГБУЗ "Крыловская ЦРБ" МЗ КК</c:v>
                </c:pt>
                <c:pt idx="2">
                  <c:v>ГБУЗ "ГП № 4 г. Сочи" МЗ КК</c:v>
                </c:pt>
                <c:pt idx="3">
                  <c:v>ГБУЗ "ГП № 2 г. Сочи" МЗ КК</c:v>
                </c:pt>
                <c:pt idx="4">
                  <c:v>ГБУЗ "ГБ № 4 г. Сочи" МЗ КК</c:v>
                </c:pt>
                <c:pt idx="5">
                  <c:v>ГБУЗ "Кавказская ЦРБ" МЗ КК</c:v>
                </c:pt>
                <c:pt idx="6">
                  <c:v>ГБУЗ "ГП № 5 г. Новороссийска" МЗ КК</c:v>
                </c:pt>
                <c:pt idx="7">
                  <c:v>ГБУЗ "Новопокровская ЦРБ" МЗ КК</c:v>
                </c:pt>
                <c:pt idx="8">
                  <c:v>ГБУЗ "Калининская ЦРБ" МЗ КК</c:v>
                </c:pt>
                <c:pt idx="9">
                  <c:v>ГБУЗ "ГБ г. Армавира" МЗ КК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170.84075460724802</c:v>
                </c:pt>
                <c:pt idx="1">
                  <c:v>263.73295154848921</c:v>
                </c:pt>
                <c:pt idx="2">
                  <c:v>316.37984756243708</c:v>
                </c:pt>
                <c:pt idx="3">
                  <c:v>385.52659918156365</c:v>
                </c:pt>
                <c:pt idx="4">
                  <c:v>627.59388602085232</c:v>
                </c:pt>
                <c:pt idx="5">
                  <c:v>806.45161290322585</c:v>
                </c:pt>
                <c:pt idx="6">
                  <c:v>818.46357536183916</c:v>
                </c:pt>
                <c:pt idx="7">
                  <c:v>872.07438281500481</c:v>
                </c:pt>
                <c:pt idx="8">
                  <c:v>937.34022609782426</c:v>
                </c:pt>
                <c:pt idx="9">
                  <c:v>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5568128"/>
        <c:axId val="65578112"/>
      </c:barChart>
      <c:catAx>
        <c:axId val="655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578112"/>
        <c:crosses val="autoZero"/>
        <c:auto val="0"/>
        <c:lblAlgn val="ctr"/>
        <c:lblOffset val="100"/>
        <c:tickLblSkip val="1"/>
        <c:noMultiLvlLbl val="0"/>
      </c:catAx>
      <c:valAx>
        <c:axId val="655781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556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56904096549759E-3"/>
          <c:y val="0.14886251362011993"/>
          <c:w val="0.9639517024958727"/>
          <c:h val="0.46369627596506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"Белореченская ЦРБ" МЗ КК</c:v>
                </c:pt>
                <c:pt idx="1">
                  <c:v>ГБУЗ "НИИ - ККБ № 1 им. проф. С.В.Очаповского" МЗ КК, АПО г.Краснодар</c:v>
                </c:pt>
                <c:pt idx="2">
                  <c:v>ГБУЗ "ГП г-к Геленджик" МЗ КК</c:v>
                </c:pt>
                <c:pt idx="3">
                  <c:v>ГБУЗ "Кореновская ЦРБ" МЗ КК</c:v>
                </c:pt>
                <c:pt idx="4">
                  <c:v>ГБУЗ "Новокубанская ЦРБ" МЗ КК</c:v>
                </c:pt>
                <c:pt idx="5">
                  <c:v>ГБУЗ "ГП № 22 г. Краснодара" МЗ КК</c:v>
                </c:pt>
                <c:pt idx="6">
                  <c:v>ГБУЗ "Каневская ЦРБ" МЗ КК</c:v>
                </c:pt>
                <c:pt idx="7">
                  <c:v>ГБУЗ "ГБ № 2 г. Краснодара" МЗ КК</c:v>
                </c:pt>
                <c:pt idx="8">
                  <c:v>ГБУЗ "ГП № 15 г. Краснодара" МЗ КК</c:v>
                </c:pt>
                <c:pt idx="9">
                  <c:v>ГБУЗ "ГП № 3 г. Сочи" МЗ КК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2.5244875290316067</c:v>
                </c:pt>
                <c:pt idx="1">
                  <c:v>7.9993600511959047</c:v>
                </c:pt>
                <c:pt idx="2">
                  <c:v>8.2642351450373273</c:v>
                </c:pt>
                <c:pt idx="3">
                  <c:v>10.277492291880781</c:v>
                </c:pt>
                <c:pt idx="4">
                  <c:v>12.762155953545752</c:v>
                </c:pt>
                <c:pt idx="5">
                  <c:v>12.988699831146903</c:v>
                </c:pt>
                <c:pt idx="6">
                  <c:v>14.036663765756154</c:v>
                </c:pt>
                <c:pt idx="7">
                  <c:v>14.862521674510775</c:v>
                </c:pt>
                <c:pt idx="8">
                  <c:v>15.450776401514176</c:v>
                </c:pt>
                <c:pt idx="9">
                  <c:v>23.922300368403427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5726720"/>
        <c:axId val="65851392"/>
      </c:barChart>
      <c:catAx>
        <c:axId val="657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51392"/>
        <c:crosses val="autoZero"/>
        <c:auto val="0"/>
        <c:lblAlgn val="ctr"/>
        <c:lblOffset val="100"/>
        <c:tickLblSkip val="1"/>
        <c:noMultiLvlLbl val="0"/>
      </c:catAx>
      <c:valAx>
        <c:axId val="658513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57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76569367693261E-3"/>
          <c:y val="2.3420688685640658E-3"/>
          <c:w val="0.95424883045445941"/>
          <c:h val="0.7581271158406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"Усть-Лабинская ЦРБ" МЗ КК</c:v>
                </c:pt>
                <c:pt idx="1">
                  <c:v>ГБУЗ "ГП № 14 г. Краснодара" МЗ КК</c:v>
                </c:pt>
                <c:pt idx="2">
                  <c:v>ГБУЗ "ГП № 16 г. Краснодара" МЗ КК</c:v>
                </c:pt>
                <c:pt idx="3">
                  <c:v>ГБУЗ "Приморско-Ахтарская ЦРБ" МЗ КК</c:v>
                </c:pt>
                <c:pt idx="4">
                  <c:v>ГБУЗ "ГП № 13 г. Краснодара" МЗ КК</c:v>
                </c:pt>
                <c:pt idx="5">
                  <c:v>ГБУЗ "ГП № 6 г. Новороссийска" МЗ КК</c:v>
                </c:pt>
                <c:pt idx="6">
                  <c:v>ГБУЗ "ЦРБ Апшеронского района" МЗ КК</c:v>
                </c:pt>
                <c:pt idx="7">
                  <c:v>ГБУЗ "Выселковская ЦРБ" МЗ КК</c:v>
                </c:pt>
                <c:pt idx="8">
                  <c:v>ГБУЗ "Новопокровская ЦРБ" МЗ КК</c:v>
                </c:pt>
                <c:pt idx="9">
                  <c:v>ГБУЗ "Щербиновская ЦРБ" МЗ КК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910.91964929593507</c:v>
                </c:pt>
                <c:pt idx="1">
                  <c:v>807.26538849646818</c:v>
                </c:pt>
                <c:pt idx="2">
                  <c:v>666.66666666666663</c:v>
                </c:pt>
                <c:pt idx="3">
                  <c:v>376.47058823529414</c:v>
                </c:pt>
                <c:pt idx="4">
                  <c:v>337.46161374143691</c:v>
                </c:pt>
                <c:pt idx="5">
                  <c:v>268.87743670177014</c:v>
                </c:pt>
                <c:pt idx="6">
                  <c:v>265.42390666954725</c:v>
                </c:pt>
                <c:pt idx="7">
                  <c:v>252.16533274860214</c:v>
                </c:pt>
                <c:pt idx="8">
                  <c:v>205.19397242705995</c:v>
                </c:pt>
                <c:pt idx="9">
                  <c:v>201.17486118934579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C-42A4-8AD0-FFF13D14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65757568"/>
        <c:axId val="65759104"/>
      </c:barChart>
      <c:catAx>
        <c:axId val="657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59104"/>
        <c:crosses val="autoZero"/>
        <c:auto val="0"/>
        <c:lblAlgn val="ctr"/>
        <c:lblOffset val="100"/>
        <c:noMultiLvlLbl val="0"/>
      </c:catAx>
      <c:valAx>
        <c:axId val="657591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575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26564373052026E-2"/>
          <c:y val="2.1282854260015766E-2"/>
          <c:w val="0.90322015199060823"/>
          <c:h val="0.49294640742981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Pt>
            <c:idx val="34"/>
            <c:invertIfNegative val="0"/>
            <c:bubble3D val="0"/>
            <c:spPr>
              <a:solidFill>
                <a:srgbClr val="CC33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A0B-42A9-BDA2-72E02F580A26}"/>
              </c:ext>
            </c:extLst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579-4938-BEA0-0C7F121C2E7D}"/>
              </c:ext>
            </c:extLst>
          </c:dPt>
          <c:dPt>
            <c:idx val="37"/>
            <c:invertIfNegative val="0"/>
            <c:bubble3D val="0"/>
          </c:dPt>
          <c:dPt>
            <c:idx val="3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2579-4938-BEA0-0C7F121C2E7D}"/>
              </c:ext>
            </c:extLst>
          </c:dPt>
          <c:dPt>
            <c:idx val="4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2579-4938-BEA0-0C7F121C2E7D}"/>
              </c:ext>
            </c:extLst>
          </c:dPt>
          <c:dPt>
            <c:idx val="4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2579-4938-BEA0-0C7F121C2E7D}"/>
              </c:ext>
            </c:extLst>
          </c:dPt>
          <c:dPt>
            <c:idx val="4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2579-4938-BEA0-0C7F121C2E7D}"/>
              </c:ext>
            </c:extLst>
          </c:dPt>
          <c:dPt>
            <c:idx val="4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2579-4938-BEA0-0C7F121C2E7D}"/>
              </c:ext>
            </c:extLst>
          </c:dPt>
          <c:dPt>
            <c:idx val="4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3024-482E-9A0B-C6EE3ECFED24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2579-4938-BEA0-0C7F121C2E7D}"/>
              </c:ext>
            </c:extLst>
          </c:dPt>
          <c:dPt>
            <c:idx val="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3024-482E-9A0B-C6EE3ECFED24}"/>
              </c:ext>
            </c:extLst>
          </c:dPt>
          <c:dPt>
            <c:idx val="4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3024-482E-9A0B-C6EE3ECFED24}"/>
              </c:ext>
            </c:extLst>
          </c:dPt>
          <c:dPt>
            <c:idx val="4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3024-482E-9A0B-C6EE3ECFED24}"/>
              </c:ext>
            </c:extLst>
          </c:dPt>
          <c:dPt>
            <c:idx val="5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3024-482E-9A0B-C6EE3ECFED24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F5F-414E-819D-D7CDCD583858}"/>
              </c:ext>
            </c:extLst>
          </c:dPt>
          <c:dPt>
            <c:idx val="5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F5F-414E-819D-D7CDCD583858}"/>
              </c:ext>
            </c:extLst>
          </c:dPt>
          <c:dPt>
            <c:idx val="5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F5F-414E-819D-D7CDCD583858}"/>
              </c:ext>
            </c:extLst>
          </c:dPt>
          <c:dPt>
            <c:idx val="5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F5F-414E-819D-D7CDCD583858}"/>
              </c:ext>
            </c:extLst>
          </c:dPt>
          <c:dPt>
            <c:idx val="5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F5F-414E-819D-D7CDCD583858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F5F-414E-819D-D7CDCD583858}"/>
              </c:ext>
            </c:extLst>
          </c:dPt>
          <c:dPt>
            <c:idx val="5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F5F-414E-819D-D7CDCD583858}"/>
              </c:ext>
            </c:extLst>
          </c:dPt>
          <c:dPt>
            <c:idx val="5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F5F-414E-819D-D7CDCD583858}"/>
              </c:ext>
            </c:extLst>
          </c:dPt>
          <c:dPt>
            <c:idx val="5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F5F-414E-819D-D7CDCD583858}"/>
              </c:ext>
            </c:extLst>
          </c:dPt>
          <c:dPt>
            <c:idx val="6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4F5F-414E-819D-D7CDCD583858}"/>
              </c:ext>
            </c:extLst>
          </c:dPt>
          <c:dPt>
            <c:idx val="6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4F5F-414E-819D-D7CDCD583858}"/>
              </c:ext>
            </c:extLst>
          </c:dPt>
          <c:dPt>
            <c:idx val="6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F5F-414E-819D-D7CDCD583858}"/>
              </c:ext>
            </c:extLst>
          </c:dPt>
          <c:dPt>
            <c:idx val="6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F5F-414E-819D-D7CDCD583858}"/>
              </c:ext>
            </c:extLst>
          </c:dPt>
          <c:dPt>
            <c:idx val="6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F5F-414E-819D-D7CDCD583858}"/>
              </c:ext>
            </c:extLst>
          </c:dPt>
          <c:dPt>
            <c:idx val="6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5F-414E-819D-D7CDCD583858}"/>
              </c:ext>
            </c:extLst>
          </c:dPt>
          <c:dPt>
            <c:idx val="6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4F5F-414E-819D-D7CDCD583858}"/>
              </c:ext>
            </c:extLst>
          </c:dPt>
          <c:dPt>
            <c:idx val="6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F5F-414E-819D-D7CDCD583858}"/>
              </c:ext>
            </c:extLst>
          </c:dPt>
          <c:dPt>
            <c:idx val="6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4F5F-414E-819D-D7CDCD583858}"/>
              </c:ext>
            </c:extLst>
          </c:dPt>
          <c:dPt>
            <c:idx val="6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F5F-414E-819D-D7CDCD583858}"/>
              </c:ext>
            </c:extLst>
          </c:dPt>
          <c:dPt>
            <c:idx val="7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4F5F-414E-819D-D7CDCD583858}"/>
              </c:ext>
            </c:extLst>
          </c:dPt>
          <c:dPt>
            <c:idx val="7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F5F-414E-819D-D7CDCD583858}"/>
              </c:ext>
            </c:extLst>
          </c:dPt>
          <c:dPt>
            <c:idx val="7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4F5F-414E-819D-D7CDCD583858}"/>
              </c:ext>
            </c:extLst>
          </c:dPt>
          <c:dPt>
            <c:idx val="7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F5F-414E-819D-D7CDCD583858}"/>
              </c:ext>
            </c:extLst>
          </c:dPt>
          <c:dPt>
            <c:idx val="7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4F5F-414E-819D-D7CDCD583858}"/>
              </c:ext>
            </c:extLst>
          </c:dPt>
          <c:dPt>
            <c:idx val="7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F5F-414E-819D-D7CDCD583858}"/>
              </c:ext>
            </c:extLst>
          </c:dPt>
          <c:dPt>
            <c:idx val="7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4F5F-414E-819D-D7CDCD583858}"/>
              </c:ext>
            </c:extLst>
          </c:dPt>
          <c:dPt>
            <c:idx val="7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F5F-414E-819D-D7CDCD583858}"/>
              </c:ext>
            </c:extLst>
          </c:dPt>
          <c:dPt>
            <c:idx val="7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4F5F-414E-819D-D7CDCD583858}"/>
              </c:ext>
            </c:extLst>
          </c:dPt>
          <c:dPt>
            <c:idx val="7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F5F-414E-819D-D7CDCD583858}"/>
              </c:ext>
            </c:extLst>
          </c:dPt>
          <c:dPt>
            <c:idx val="8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4F5F-414E-819D-D7CDCD583858}"/>
              </c:ext>
            </c:extLst>
          </c:dPt>
          <c:dPt>
            <c:idx val="8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F5F-414E-819D-D7CDCD583858}"/>
              </c:ext>
            </c:extLst>
          </c:dPt>
          <c:dPt>
            <c:idx val="8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4F5F-414E-819D-D7CDCD583858}"/>
              </c:ext>
            </c:extLst>
          </c:dPt>
          <c:dPt>
            <c:idx val="8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F5F-414E-819D-D7CDCD583858}"/>
              </c:ext>
            </c:extLst>
          </c:dPt>
          <c:dPt>
            <c:idx val="8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4F5F-414E-819D-D7CDCD583858}"/>
              </c:ext>
            </c:extLst>
          </c:dPt>
          <c:dPt>
            <c:idx val="8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F5F-414E-819D-D7CDCD583858}"/>
              </c:ext>
            </c:extLst>
          </c:dPt>
          <c:dPt>
            <c:idx val="8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4F5F-414E-819D-D7CDCD583858}"/>
              </c:ext>
            </c:extLst>
          </c:dPt>
          <c:dPt>
            <c:idx val="8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F5F-414E-819D-D7CDCD583858}"/>
              </c:ext>
            </c:extLst>
          </c:dPt>
          <c:dPt>
            <c:idx val="8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19E5-4CFD-9C97-CE2A5A3112C7}"/>
              </c:ext>
            </c:extLst>
          </c:dPt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19 г. Краснодара" МЗ КК</c:v>
                </c:pt>
                <c:pt idx="3">
                  <c:v>ГБУЗ "Мостовская ЦРБ" МЗ КК</c:v>
                </c:pt>
                <c:pt idx="4">
                  <c:v>ГБУЗ "Славянская ЦРБ" МЗ КК</c:v>
                </c:pt>
                <c:pt idx="5">
                  <c:v>ГБУЗ "Лабинская ЦРБ" МЗ КК</c:v>
                </c:pt>
                <c:pt idx="6">
                  <c:v>ГБУЗ "Кореновская ЦРБ" МЗ КК</c:v>
                </c:pt>
                <c:pt idx="7">
                  <c:v>ГБУЗ "ГП № 1 г. Сочи" МЗ КК</c:v>
                </c:pt>
                <c:pt idx="8">
                  <c:v>ГБУЗ "Усть-Лабинская ЦРБ" МЗ КК</c:v>
                </c:pt>
                <c:pt idx="9">
                  <c:v>ГБУЗ "ГП № 13 г. Краснодара" МЗ КК</c:v>
                </c:pt>
                <c:pt idx="10">
                  <c:v>ГБУЗ "Кавказская ЦРБ" МЗ КК</c:v>
                </c:pt>
                <c:pt idx="11">
                  <c:v>ГБУЗ "ГП № 5 г. Новороссийска" МЗ КК</c:v>
                </c:pt>
                <c:pt idx="12">
                  <c:v>ГБУЗ "Тбилисская ЦРБ" МЗ КК</c:v>
                </c:pt>
                <c:pt idx="13">
                  <c:v>ГБУЗ "ГП № 2 г. Сочи" МЗ КК</c:v>
                </c:pt>
                <c:pt idx="14">
                  <c:v>ГБУЗ "Выселковская ЦРБ" МЗ КК</c:v>
                </c:pt>
                <c:pt idx="15">
                  <c:v>ГБУЗ "Новокубанская ЦРБ" МЗ КК</c:v>
                </c:pt>
                <c:pt idx="16">
                  <c:v>ГБУЗ "ГП № 8 г. Краснодара" МЗ КК</c:v>
                </c:pt>
                <c:pt idx="17">
                  <c:v>ГБУЗ "Брюховецкая ЦРБ" МЗ КК</c:v>
                </c:pt>
                <c:pt idx="18">
                  <c:v>ГБУЗ "ГБ № 2 г. Новороссийска" МЗ КК</c:v>
                </c:pt>
                <c:pt idx="19">
                  <c:v>ГБУЗ "ГБ г. Армавира" МЗ КК</c:v>
                </c:pt>
                <c:pt idx="20">
                  <c:v>ГБУЗ "ГП № 25 г. Краснодара" МЗ КК</c:v>
                </c:pt>
                <c:pt idx="21">
                  <c:v>ГБУЗ "ГП г-к Геленджик" МЗ КК</c:v>
                </c:pt>
                <c:pt idx="22">
                  <c:v>ГБУЗ "ГП № 1 г. Новороссийска" МЗ КК</c:v>
                </c:pt>
                <c:pt idx="23">
                  <c:v>ГБУЗ "Староминская ЦРБ" МЗ КК</c:v>
                </c:pt>
                <c:pt idx="24">
                  <c:v>ГБУЗ "Туапсинская ЦРБ № 4" МЗ КК</c:v>
                </c:pt>
                <c:pt idx="25">
                  <c:v>ГБУЗ "Павловская ЦРБ" МЗ КК</c:v>
                </c:pt>
                <c:pt idx="26">
                  <c:v>ГБУЗ "Приморско-Ахтарская ЦРБ" МЗ КК</c:v>
                </c:pt>
                <c:pt idx="27">
                  <c:v>ГБУЗ "ГП № 12 г. Краснодара" МЗ КК</c:v>
                </c:pt>
                <c:pt idx="28">
                  <c:v>ГБУЗ "Северская ЦРБ" МЗ КК</c:v>
                </c:pt>
                <c:pt idx="29">
                  <c:v>ГБУЗ "Гулькевичская ЦРБ" МЗ КК</c:v>
                </c:pt>
                <c:pt idx="30">
                  <c:v> ГБУЗ "УБ №3 г. Сочи" МЗ КК</c:v>
                </c:pt>
                <c:pt idx="31">
                  <c:v>ГБУЗ "ГП № 9 г. Краснодара" МЗ КК</c:v>
                </c:pt>
                <c:pt idx="32">
                  <c:v>ГБУЗ "НИИ - ККБ № 1 им. проф. С.В.Очаповского" МЗ КК, АПО г.Краснодар</c:v>
                </c:pt>
                <c:pt idx="33">
                  <c:v>ГБУЗ "Туапсинская ЦРБ № 1" МЗ КК</c:v>
                </c:pt>
                <c:pt idx="34">
                  <c:v>ГБУЗ "ГБ г. Кропоткина" МЗ КК</c:v>
                </c:pt>
                <c:pt idx="35">
                  <c:v>ГБУЗ "ГП № 8 г. Новороссийска" МЗ КК</c:v>
                </c:pt>
                <c:pt idx="36">
                  <c:v>ГБУЗ "Успенская ЦРБ" МЗ КК</c:v>
                </c:pt>
                <c:pt idx="37">
                  <c:v>ГБУЗ "Старокорсунская УБ г. Краснодара" МЗ КК</c:v>
                </c:pt>
                <c:pt idx="38">
                  <c:v>ГБУЗ "ГБ г. Анапы" МЗ КК</c:v>
                </c:pt>
                <c:pt idx="39">
                  <c:v>ГБУЗ "Щербиновская ЦРБ" МЗ КК</c:v>
                </c:pt>
                <c:pt idx="40">
                  <c:v>ГБУЗ "Белореченская ЦРБ" МЗ КК</c:v>
                </c:pt>
                <c:pt idx="41">
                  <c:v>ГБУЗ "ГБ № 2 г. Краснодара" МЗ КК</c:v>
                </c:pt>
                <c:pt idx="42">
                  <c:v>ГБУЗ "ГБ № 4 г. Сочи" МЗ КК</c:v>
                </c:pt>
                <c:pt idx="43">
                  <c:v>ГБУЗ "ГП № 14 г. Краснодара" МЗ КК</c:v>
                </c:pt>
                <c:pt idx="44">
                  <c:v>ГБУЗ "Динская ЦРБ" МЗ КК</c:v>
                </c:pt>
                <c:pt idx="45">
                  <c:v>ГБУЗ "ГП № 7 г. Новороссийска" МЗ КК</c:v>
                </c:pt>
                <c:pt idx="46">
                  <c:v>ГБУЗ "ГБ № 8 г. Сочи" МЗ КК</c:v>
                </c:pt>
                <c:pt idx="47">
                  <c:v>ГБУЗ "ГП № 7 г. Краснодара" МЗ КК</c:v>
                </c:pt>
                <c:pt idx="48">
                  <c:v>ГБУЗ "ГП № 17 г. Краснодара" МЗ КК</c:v>
                </c:pt>
                <c:pt idx="49">
                  <c:v>ГБУЗ "Тимашевская ЦРБ" МЗ КК</c:v>
                </c:pt>
                <c:pt idx="50">
                  <c:v>ГБУЗ "ГП № 4 г. Сочи" МЗ КК</c:v>
                </c:pt>
                <c:pt idx="51">
                  <c:v>ГБУЗ "Белоглинская ЦРБ" МЗ КК</c:v>
                </c:pt>
                <c:pt idx="52">
                  <c:v>ГБУЗ "ГП № 11 г. Краснодара" МЗ КК</c:v>
                </c:pt>
                <c:pt idx="53">
                  <c:v>ГБУЗ "Туапсинская ЦРБ № 2" МЗ КК</c:v>
                </c:pt>
                <c:pt idx="54">
                  <c:v>ГБУЗ "ГП № 3 г. Краснодара" МЗ КК</c:v>
                </c:pt>
                <c:pt idx="55">
                  <c:v>ГБУЗ "ГБ г-к Геленджик" МЗ КК, А-О филиал</c:v>
                </c:pt>
                <c:pt idx="56">
                  <c:v>ГБУЗ "ГП № 27 г. Краснодара" МЗ КК</c:v>
                </c:pt>
                <c:pt idx="57">
                  <c:v>ГБУЗ "ЦРБ Апшеронского района" МЗ КК</c:v>
                </c:pt>
                <c:pt idx="58">
                  <c:v>ГБУЗ "Крымская ЦРБ" МЗ КК</c:v>
                </c:pt>
                <c:pt idx="59">
                  <c:v>ГБУЗ "Кущевская ЦРБ" МЗ КК</c:v>
                </c:pt>
                <c:pt idx="60">
                  <c:v>ГБУЗ "Ейская ЦРБ" МЗ КК</c:v>
                </c:pt>
                <c:pt idx="61">
                  <c:v>ГБУЗ "Абинская ЦРБ" МЗ КК</c:v>
                </c:pt>
                <c:pt idx="62">
                  <c:v>ГБУЗ "ГБ № 4 г. Новороссийска" МЗ КК</c:v>
                </c:pt>
                <c:pt idx="63">
                  <c:v>ГБУЗ "ГП № 5 г. Краснодара" МЗ КК</c:v>
                </c:pt>
                <c:pt idx="64">
                  <c:v>ГБУЗ "ГП № 3 г. Сочи" МЗ КК</c:v>
                </c:pt>
                <c:pt idx="65">
                  <c:v>ГБУЗ "Ленинградская ЦРБ" МЗ КК</c:v>
                </c:pt>
                <c:pt idx="66">
                  <c:v>ГБУЗ "Амб. № 1 г. Новороссийска" МЗ КК</c:v>
                </c:pt>
                <c:pt idx="67">
                  <c:v>ГБУЗ "ГП № 6 г. Новороссийска" МЗ КК</c:v>
                </c:pt>
                <c:pt idx="68">
                  <c:v>ГБУЗ "Курганинская ЦРБ" МЗ КК</c:v>
                </c:pt>
                <c:pt idx="69">
                  <c:v>ГБУЗ "ГП № 2 г. Новороссийска" МЗ КК</c:v>
                </c:pt>
                <c:pt idx="70">
                  <c:v>ГБУЗ "Каневская ЦРБ" МЗ КК</c:v>
                </c:pt>
                <c:pt idx="71">
                  <c:v>ГБУЗ "ГП № 4 г. Краснодара" МЗ КК</c:v>
                </c:pt>
                <c:pt idx="72">
                  <c:v>ГБУЗ "Калининская ЦРБ" МЗ КК</c:v>
                </c:pt>
                <c:pt idx="73">
                  <c:v>ГБУЗ "ГП № 16 г. Краснодара" МЗ КК</c:v>
                </c:pt>
                <c:pt idx="74">
                  <c:v>ГБУЗ "Новопокровская ЦРБ" МЗ КК</c:v>
                </c:pt>
                <c:pt idx="75">
                  <c:v>ЧУЗ "КБ" РЖД-Медицина" г. Краснодар"</c:v>
                </c:pt>
                <c:pt idx="76">
                  <c:v>ГБУЗ "ГБ г. Горячий Ключ" МЗ КК</c:v>
                </c:pt>
                <c:pt idx="77">
                  <c:v>ГБУЗ "ГП № 22 г. Краснодара" МЗ КК</c:v>
                </c:pt>
                <c:pt idx="78">
                  <c:v>ГБУЗ "ГП № 10 г. Краснодара" МЗ КК</c:v>
                </c:pt>
                <c:pt idx="79">
                  <c:v>ГБУЗ "ГБ № 1 г. Сочи" МЗ КК</c:v>
                </c:pt>
                <c:pt idx="80">
                  <c:v>ГБУЗ "Отрадненская ЦРБ" МЗ КК</c:v>
                </c:pt>
                <c:pt idx="81">
                  <c:v>ГБУЗ "ГП № 3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"Туапсинская ЦРБ № 3" МЗ КК</c:v>
                </c:pt>
                <c:pt idx="84">
                  <c:v>ГБУЗ "ГП № 23 г. Краснодара" МЗ КК</c:v>
                </c:pt>
                <c:pt idx="85">
                  <c:v>ГБУЗ "Крыловская ЦРБ" МЗ КК</c:v>
                </c:pt>
                <c:pt idx="86">
                  <c:v>ГБУЗ "ГБ № 3 г. Сочи" МЗ КК</c:v>
                </c:pt>
                <c:pt idx="87">
                  <c:v>ГБУЗ "Тихорецкая ЦРБ" МЗ КК</c:v>
                </c:pt>
                <c:pt idx="88">
                  <c:v>ГБУЗ "ГП № 15 г. Краснодара" МЗ КК</c:v>
                </c:pt>
              </c:strCache>
            </c:strRef>
          </c:cat>
          <c:val>
            <c:numRef>
              <c:f>Лист1!$B$2:$B$90</c:f>
              <c:numCache>
                <c:formatCode>0.0</c:formatCode>
                <c:ptCount val="89"/>
                <c:pt idx="1">
                  <c:v>32.902033271719041</c:v>
                </c:pt>
                <c:pt idx="2">
                  <c:v>44.719647469989361</c:v>
                </c:pt>
                <c:pt idx="3">
                  <c:v>46.949467635626164</c:v>
                </c:pt>
                <c:pt idx="4">
                  <c:v>50.104756462867726</c:v>
                </c:pt>
                <c:pt idx="5">
                  <c:v>50.440478879602438</c:v>
                </c:pt>
                <c:pt idx="6">
                  <c:v>50.7510953473816</c:v>
                </c:pt>
                <c:pt idx="7">
                  <c:v>51.229697444236983</c:v>
                </c:pt>
                <c:pt idx="8">
                  <c:v>54.737913697463277</c:v>
                </c:pt>
                <c:pt idx="9">
                  <c:v>56.579600565165919</c:v>
                </c:pt>
                <c:pt idx="10">
                  <c:v>57.492230091200895</c:v>
                </c:pt>
                <c:pt idx="11">
                  <c:v>58.045866592143646</c:v>
                </c:pt>
                <c:pt idx="12">
                  <c:v>58.217967599410898</c:v>
                </c:pt>
                <c:pt idx="13">
                  <c:v>59.037446754402694</c:v>
                </c:pt>
                <c:pt idx="14">
                  <c:v>60.550336907093303</c:v>
                </c:pt>
                <c:pt idx="15">
                  <c:v>61.764628602958567</c:v>
                </c:pt>
                <c:pt idx="16">
                  <c:v>62.063174961637571</c:v>
                </c:pt>
                <c:pt idx="17">
                  <c:v>62.106962663975779</c:v>
                </c:pt>
                <c:pt idx="18">
                  <c:v>62.582666202575702</c:v>
                </c:pt>
                <c:pt idx="19">
                  <c:v>63.422752357148163</c:v>
                </c:pt>
                <c:pt idx="20">
                  <c:v>63.931419921988706</c:v>
                </c:pt>
                <c:pt idx="21">
                  <c:v>64.514466481836919</c:v>
                </c:pt>
                <c:pt idx="22">
                  <c:v>65.247692597475989</c:v>
                </c:pt>
                <c:pt idx="23">
                  <c:v>65.476657512750094</c:v>
                </c:pt>
                <c:pt idx="24">
                  <c:v>65.517873510540795</c:v>
                </c:pt>
                <c:pt idx="25">
                  <c:v>65.608430974667797</c:v>
                </c:pt>
                <c:pt idx="26">
                  <c:v>66.063031904558343</c:v>
                </c:pt>
                <c:pt idx="27">
                  <c:v>67.331534422403735</c:v>
                </c:pt>
                <c:pt idx="28">
                  <c:v>67.432853565831422</c:v>
                </c:pt>
                <c:pt idx="29">
                  <c:v>68.003955011741439</c:v>
                </c:pt>
                <c:pt idx="30">
                  <c:v>68.19587628865979</c:v>
                </c:pt>
                <c:pt idx="31">
                  <c:v>68.290630767560529</c:v>
                </c:pt>
                <c:pt idx="32">
                  <c:v>68.412411755048439</c:v>
                </c:pt>
                <c:pt idx="33">
                  <c:v>68.817295225209989</c:v>
                </c:pt>
                <c:pt idx="34">
                  <c:v>68.986842520430372</c:v>
                </c:pt>
                <c:pt idx="35">
                  <c:v>69.245911568746209</c:v>
                </c:pt>
                <c:pt idx="36">
                  <c:v>69.33856502242152</c:v>
                </c:pt>
                <c:pt idx="37">
                  <c:v>70.725911845075444</c:v>
                </c:pt>
                <c:pt idx="38">
                  <c:v>71.848002491762429</c:v>
                </c:pt>
                <c:pt idx="39">
                  <c:v>71.878072763028513</c:v>
                </c:pt>
                <c:pt idx="40">
                  <c:v>71.956403269754773</c:v>
                </c:pt>
                <c:pt idx="41">
                  <c:v>72.042972374901851</c:v>
                </c:pt>
                <c:pt idx="42">
                  <c:v>72.130549065420567</c:v>
                </c:pt>
                <c:pt idx="43">
                  <c:v>72.630293159609124</c:v>
                </c:pt>
                <c:pt idx="44">
                  <c:v>72.784543043163737</c:v>
                </c:pt>
                <c:pt idx="45">
                  <c:v>72.953995157384995</c:v>
                </c:pt>
                <c:pt idx="46">
                  <c:v>72.984615384615381</c:v>
                </c:pt>
                <c:pt idx="47">
                  <c:v>73.0044373535424</c:v>
                </c:pt>
                <c:pt idx="48">
                  <c:v>73.87550605023597</c:v>
                </c:pt>
                <c:pt idx="49">
                  <c:v>73.931751036028004</c:v>
                </c:pt>
                <c:pt idx="50">
                  <c:v>74.098675096792533</c:v>
                </c:pt>
                <c:pt idx="51">
                  <c:v>74.184457126752619</c:v>
                </c:pt>
                <c:pt idx="52">
                  <c:v>75.00727378527786</c:v>
                </c:pt>
                <c:pt idx="53">
                  <c:v>75.032156638559385</c:v>
                </c:pt>
                <c:pt idx="54">
                  <c:v>75.19221941703006</c:v>
                </c:pt>
                <c:pt idx="55">
                  <c:v>75.873143315937369</c:v>
                </c:pt>
                <c:pt idx="56">
                  <c:v>76.373338415360422</c:v>
                </c:pt>
                <c:pt idx="57">
                  <c:v>76.715993843968278</c:v>
                </c:pt>
                <c:pt idx="58">
                  <c:v>77.070593031642986</c:v>
                </c:pt>
                <c:pt idx="59">
                  <c:v>77.151383437672322</c:v>
                </c:pt>
                <c:pt idx="60">
                  <c:v>77.345967154133646</c:v>
                </c:pt>
                <c:pt idx="61">
                  <c:v>77.444461400946167</c:v>
                </c:pt>
                <c:pt idx="62">
                  <c:v>77.613502551354173</c:v>
                </c:pt>
                <c:pt idx="63">
                  <c:v>78.420310296191815</c:v>
                </c:pt>
                <c:pt idx="64">
                  <c:v>78.752825923134893</c:v>
                </c:pt>
                <c:pt idx="65">
                  <c:v>78.939967187866202</c:v>
                </c:pt>
                <c:pt idx="66">
                  <c:v>78.975690048113449</c:v>
                </c:pt>
                <c:pt idx="67">
                  <c:v>78.97717218191471</c:v>
                </c:pt>
                <c:pt idx="68">
                  <c:v>79.242401099740334</c:v>
                </c:pt>
                <c:pt idx="69">
                  <c:v>79.445145018915511</c:v>
                </c:pt>
                <c:pt idx="70">
                  <c:v>80.241935483870961</c:v>
                </c:pt>
                <c:pt idx="71">
                  <c:v>80.872597380506889</c:v>
                </c:pt>
                <c:pt idx="72">
                  <c:v>81.1160776001106</c:v>
                </c:pt>
                <c:pt idx="73">
                  <c:v>81.123777806242259</c:v>
                </c:pt>
                <c:pt idx="74">
                  <c:v>81.465809956642119</c:v>
                </c:pt>
                <c:pt idx="75">
                  <c:v>81.764554279659805</c:v>
                </c:pt>
                <c:pt idx="76">
                  <c:v>82.362289723829804</c:v>
                </c:pt>
                <c:pt idx="77">
                  <c:v>82.847304422683735</c:v>
                </c:pt>
                <c:pt idx="78">
                  <c:v>83.356629392971243</c:v>
                </c:pt>
                <c:pt idx="79">
                  <c:v>84.601895536720804</c:v>
                </c:pt>
                <c:pt idx="80">
                  <c:v>85.85782276950971</c:v>
                </c:pt>
                <c:pt idx="81">
                  <c:v>87.221464301955436</c:v>
                </c:pt>
                <c:pt idx="82">
                  <c:v>87.392890820384565</c:v>
                </c:pt>
                <c:pt idx="83">
                  <c:v>87.416728349370842</c:v>
                </c:pt>
                <c:pt idx="84">
                  <c:v>88.697996511074692</c:v>
                </c:pt>
                <c:pt idx="85">
                  <c:v>91.234703698611298</c:v>
                </c:pt>
                <c:pt idx="86">
                  <c:v>93.162514156285397</c:v>
                </c:pt>
                <c:pt idx="87">
                  <c:v>93.165164013044318</c:v>
                </c:pt>
                <c:pt idx="88">
                  <c:v>102.65404848132385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5F-414E-819D-D7CDCD583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2660864"/>
        <c:axId val="326626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19 г. Краснодара" МЗ КК</c:v>
                </c:pt>
                <c:pt idx="3">
                  <c:v>ГБУЗ "Мостовская ЦРБ" МЗ КК</c:v>
                </c:pt>
                <c:pt idx="4">
                  <c:v>ГБУЗ "Славянская ЦРБ" МЗ КК</c:v>
                </c:pt>
                <c:pt idx="5">
                  <c:v>ГБУЗ "Лабинская ЦРБ" МЗ КК</c:v>
                </c:pt>
                <c:pt idx="6">
                  <c:v>ГБУЗ "Кореновская ЦРБ" МЗ КК</c:v>
                </c:pt>
                <c:pt idx="7">
                  <c:v>ГБУЗ "ГП № 1 г. Сочи" МЗ КК</c:v>
                </c:pt>
                <c:pt idx="8">
                  <c:v>ГБУЗ "Усть-Лабинская ЦРБ" МЗ КК</c:v>
                </c:pt>
                <c:pt idx="9">
                  <c:v>ГБУЗ "ГП № 13 г. Краснодара" МЗ КК</c:v>
                </c:pt>
                <c:pt idx="10">
                  <c:v>ГБУЗ "Кавказская ЦРБ" МЗ КК</c:v>
                </c:pt>
                <c:pt idx="11">
                  <c:v>ГБУЗ "ГП № 5 г. Новороссийска" МЗ КК</c:v>
                </c:pt>
                <c:pt idx="12">
                  <c:v>ГБУЗ "Тбилисская ЦРБ" МЗ КК</c:v>
                </c:pt>
                <c:pt idx="13">
                  <c:v>ГБУЗ "ГП № 2 г. Сочи" МЗ КК</c:v>
                </c:pt>
                <c:pt idx="14">
                  <c:v>ГБУЗ "Выселковская ЦРБ" МЗ КК</c:v>
                </c:pt>
                <c:pt idx="15">
                  <c:v>ГБУЗ "Новокубанская ЦРБ" МЗ КК</c:v>
                </c:pt>
                <c:pt idx="16">
                  <c:v>ГБУЗ "ГП № 8 г. Краснодара" МЗ КК</c:v>
                </c:pt>
                <c:pt idx="17">
                  <c:v>ГБУЗ "Брюховецкая ЦРБ" МЗ КК</c:v>
                </c:pt>
                <c:pt idx="18">
                  <c:v>ГБУЗ "ГБ № 2 г. Новороссийска" МЗ КК</c:v>
                </c:pt>
                <c:pt idx="19">
                  <c:v>ГБУЗ "ГБ г. Армавира" МЗ КК</c:v>
                </c:pt>
                <c:pt idx="20">
                  <c:v>ГБУЗ "ГП № 25 г. Краснодара" МЗ КК</c:v>
                </c:pt>
                <c:pt idx="21">
                  <c:v>ГБУЗ "ГП г-к Геленджик" МЗ КК</c:v>
                </c:pt>
                <c:pt idx="22">
                  <c:v>ГБУЗ "ГП № 1 г. Новороссийска" МЗ КК</c:v>
                </c:pt>
                <c:pt idx="23">
                  <c:v>ГБУЗ "Староминская ЦРБ" МЗ КК</c:v>
                </c:pt>
                <c:pt idx="24">
                  <c:v>ГБУЗ "Туапсинская ЦРБ № 4" МЗ КК</c:v>
                </c:pt>
                <c:pt idx="25">
                  <c:v>ГБУЗ "Павловская ЦРБ" МЗ КК</c:v>
                </c:pt>
                <c:pt idx="26">
                  <c:v>ГБУЗ "Приморско-Ахтарская ЦРБ" МЗ КК</c:v>
                </c:pt>
                <c:pt idx="27">
                  <c:v>ГБУЗ "ГП № 12 г. Краснодара" МЗ КК</c:v>
                </c:pt>
                <c:pt idx="28">
                  <c:v>ГБУЗ "Северская ЦРБ" МЗ КК</c:v>
                </c:pt>
                <c:pt idx="29">
                  <c:v>ГБУЗ "Гулькевичская ЦРБ" МЗ КК</c:v>
                </c:pt>
                <c:pt idx="30">
                  <c:v> ГБУЗ "УБ №3 г. Сочи" МЗ КК</c:v>
                </c:pt>
                <c:pt idx="31">
                  <c:v>ГБУЗ "ГП № 9 г. Краснодара" МЗ КК</c:v>
                </c:pt>
                <c:pt idx="32">
                  <c:v>ГБУЗ "НИИ - ККБ № 1 им. проф. С.В.Очаповского" МЗ КК, АПО г.Краснодар</c:v>
                </c:pt>
                <c:pt idx="33">
                  <c:v>ГБУЗ "Туапсинская ЦРБ № 1" МЗ КК</c:v>
                </c:pt>
                <c:pt idx="34">
                  <c:v>ГБУЗ "ГБ г. Кропоткина" МЗ КК</c:v>
                </c:pt>
                <c:pt idx="35">
                  <c:v>ГБУЗ "ГП № 8 г. Новороссийска" МЗ КК</c:v>
                </c:pt>
                <c:pt idx="36">
                  <c:v>ГБУЗ "Успенская ЦРБ" МЗ КК</c:v>
                </c:pt>
                <c:pt idx="37">
                  <c:v>ГБУЗ "Старокорсунская УБ г. Краснодара" МЗ КК</c:v>
                </c:pt>
                <c:pt idx="38">
                  <c:v>ГБУЗ "ГБ г. Анапы" МЗ КК</c:v>
                </c:pt>
                <c:pt idx="39">
                  <c:v>ГБУЗ "Щербиновская ЦРБ" МЗ КК</c:v>
                </c:pt>
                <c:pt idx="40">
                  <c:v>ГБУЗ "Белореченская ЦРБ" МЗ КК</c:v>
                </c:pt>
                <c:pt idx="41">
                  <c:v>ГБУЗ "ГБ № 2 г. Краснодара" МЗ КК</c:v>
                </c:pt>
                <c:pt idx="42">
                  <c:v>ГБУЗ "ГБ № 4 г. Сочи" МЗ КК</c:v>
                </c:pt>
                <c:pt idx="43">
                  <c:v>ГБУЗ "ГП № 14 г. Краснодара" МЗ КК</c:v>
                </c:pt>
                <c:pt idx="44">
                  <c:v>ГБУЗ "Динская ЦРБ" МЗ КК</c:v>
                </c:pt>
                <c:pt idx="45">
                  <c:v>ГБУЗ "ГП № 7 г. Новороссийска" МЗ КК</c:v>
                </c:pt>
                <c:pt idx="46">
                  <c:v>ГБУЗ "ГБ № 8 г. Сочи" МЗ КК</c:v>
                </c:pt>
                <c:pt idx="47">
                  <c:v>ГБУЗ "ГП № 7 г. Краснодара" МЗ КК</c:v>
                </c:pt>
                <c:pt idx="48">
                  <c:v>ГБУЗ "ГП № 17 г. Краснодара" МЗ КК</c:v>
                </c:pt>
                <c:pt idx="49">
                  <c:v>ГБУЗ "Тимашевская ЦРБ" МЗ КК</c:v>
                </c:pt>
                <c:pt idx="50">
                  <c:v>ГБУЗ "ГП № 4 г. Сочи" МЗ КК</c:v>
                </c:pt>
                <c:pt idx="51">
                  <c:v>ГБУЗ "Белоглинская ЦРБ" МЗ КК</c:v>
                </c:pt>
                <c:pt idx="52">
                  <c:v>ГБУЗ "ГП № 11 г. Краснодара" МЗ КК</c:v>
                </c:pt>
                <c:pt idx="53">
                  <c:v>ГБУЗ "Туапсинская ЦРБ № 2" МЗ КК</c:v>
                </c:pt>
                <c:pt idx="54">
                  <c:v>ГБУЗ "ГП № 3 г. Краснодара" МЗ КК</c:v>
                </c:pt>
                <c:pt idx="55">
                  <c:v>ГБУЗ "ГБ г-к Геленджик" МЗ КК, А-О филиал</c:v>
                </c:pt>
                <c:pt idx="56">
                  <c:v>ГБУЗ "ГП № 27 г. Краснодара" МЗ КК</c:v>
                </c:pt>
                <c:pt idx="57">
                  <c:v>ГБУЗ "ЦРБ Апшеронского района" МЗ КК</c:v>
                </c:pt>
                <c:pt idx="58">
                  <c:v>ГБУЗ "Крымская ЦРБ" МЗ КК</c:v>
                </c:pt>
                <c:pt idx="59">
                  <c:v>ГБУЗ "Кущевская ЦРБ" МЗ КК</c:v>
                </c:pt>
                <c:pt idx="60">
                  <c:v>ГБУЗ "Ейская ЦРБ" МЗ КК</c:v>
                </c:pt>
                <c:pt idx="61">
                  <c:v>ГБУЗ "Абинская ЦРБ" МЗ КК</c:v>
                </c:pt>
                <c:pt idx="62">
                  <c:v>ГБУЗ "ГБ № 4 г. Новороссийска" МЗ КК</c:v>
                </c:pt>
                <c:pt idx="63">
                  <c:v>ГБУЗ "ГП № 5 г. Краснодара" МЗ КК</c:v>
                </c:pt>
                <c:pt idx="64">
                  <c:v>ГБУЗ "ГП № 3 г. Сочи" МЗ КК</c:v>
                </c:pt>
                <c:pt idx="65">
                  <c:v>ГБУЗ "Ленинградская ЦРБ" МЗ КК</c:v>
                </c:pt>
                <c:pt idx="66">
                  <c:v>ГБУЗ "Амб. № 1 г. Новороссийска" МЗ КК</c:v>
                </c:pt>
                <c:pt idx="67">
                  <c:v>ГБУЗ "ГП № 6 г. Новороссийска" МЗ КК</c:v>
                </c:pt>
                <c:pt idx="68">
                  <c:v>ГБУЗ "Курганинская ЦРБ" МЗ КК</c:v>
                </c:pt>
                <c:pt idx="69">
                  <c:v>ГБУЗ "ГП № 2 г. Новороссийска" МЗ КК</c:v>
                </c:pt>
                <c:pt idx="70">
                  <c:v>ГБУЗ "Каневская ЦРБ" МЗ КК</c:v>
                </c:pt>
                <c:pt idx="71">
                  <c:v>ГБУЗ "ГП № 4 г. Краснодара" МЗ КК</c:v>
                </c:pt>
                <c:pt idx="72">
                  <c:v>ГБУЗ "Калининская ЦРБ" МЗ КК</c:v>
                </c:pt>
                <c:pt idx="73">
                  <c:v>ГБУЗ "ГП № 16 г. Краснодара" МЗ КК</c:v>
                </c:pt>
                <c:pt idx="74">
                  <c:v>ГБУЗ "Новопокровская ЦРБ" МЗ КК</c:v>
                </c:pt>
                <c:pt idx="75">
                  <c:v>ЧУЗ "КБ" РЖД-Медицина" г. Краснодар"</c:v>
                </c:pt>
                <c:pt idx="76">
                  <c:v>ГБУЗ "ГБ г. Горячий Ключ" МЗ КК</c:v>
                </c:pt>
                <c:pt idx="77">
                  <c:v>ГБУЗ "ГП № 22 г. Краснодара" МЗ КК</c:v>
                </c:pt>
                <c:pt idx="78">
                  <c:v>ГБУЗ "ГП № 10 г. Краснодара" МЗ КК</c:v>
                </c:pt>
                <c:pt idx="79">
                  <c:v>ГБУЗ "ГБ № 1 г. Сочи" МЗ КК</c:v>
                </c:pt>
                <c:pt idx="80">
                  <c:v>ГБУЗ "Отрадненская ЦРБ" МЗ КК</c:v>
                </c:pt>
                <c:pt idx="81">
                  <c:v>ГБУЗ "ГП № 3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"Туапсинская ЦРБ № 3" МЗ КК</c:v>
                </c:pt>
                <c:pt idx="84">
                  <c:v>ГБУЗ "ГП № 23 г. Краснодара" МЗ КК</c:v>
                </c:pt>
                <c:pt idx="85">
                  <c:v>ГБУЗ "Крыловская ЦРБ" МЗ КК</c:v>
                </c:pt>
                <c:pt idx="86">
                  <c:v>ГБУЗ "ГБ № 3 г. Сочи" МЗ КК</c:v>
                </c:pt>
                <c:pt idx="87">
                  <c:v>ГБУЗ "Тихорецкая ЦРБ" МЗ КК</c:v>
                </c:pt>
                <c:pt idx="88">
                  <c:v>ГБУЗ "ГП № 15 г. Краснодара" МЗ КК</c:v>
                </c:pt>
              </c:strCache>
            </c:strRef>
          </c:cat>
          <c:val>
            <c:numRef>
              <c:f>Лист1!$C$2:$C$90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A-3024-482E-9A0B-C6EE3ECFED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19 г. Краснодара" МЗ КК</c:v>
                </c:pt>
                <c:pt idx="3">
                  <c:v>ГБУЗ "Мостовская ЦРБ" МЗ КК</c:v>
                </c:pt>
                <c:pt idx="4">
                  <c:v>ГБУЗ "Славянская ЦРБ" МЗ КК</c:v>
                </c:pt>
                <c:pt idx="5">
                  <c:v>ГБУЗ "Лабинская ЦРБ" МЗ КК</c:v>
                </c:pt>
                <c:pt idx="6">
                  <c:v>ГБУЗ "Кореновская ЦРБ" МЗ КК</c:v>
                </c:pt>
                <c:pt idx="7">
                  <c:v>ГБУЗ "ГП № 1 г. Сочи" МЗ КК</c:v>
                </c:pt>
                <c:pt idx="8">
                  <c:v>ГБУЗ "Усть-Лабинская ЦРБ" МЗ КК</c:v>
                </c:pt>
                <c:pt idx="9">
                  <c:v>ГБУЗ "ГП № 13 г. Краснодара" МЗ КК</c:v>
                </c:pt>
                <c:pt idx="10">
                  <c:v>ГБУЗ "Кавказская ЦРБ" МЗ КК</c:v>
                </c:pt>
                <c:pt idx="11">
                  <c:v>ГБУЗ "ГП № 5 г. Новороссийска" МЗ КК</c:v>
                </c:pt>
                <c:pt idx="12">
                  <c:v>ГБУЗ "Тбилисская ЦРБ" МЗ КК</c:v>
                </c:pt>
                <c:pt idx="13">
                  <c:v>ГБУЗ "ГП № 2 г. Сочи" МЗ КК</c:v>
                </c:pt>
                <c:pt idx="14">
                  <c:v>ГБУЗ "Выселковская ЦРБ" МЗ КК</c:v>
                </c:pt>
                <c:pt idx="15">
                  <c:v>ГБУЗ "Новокубанская ЦРБ" МЗ КК</c:v>
                </c:pt>
                <c:pt idx="16">
                  <c:v>ГБУЗ "ГП № 8 г. Краснодара" МЗ КК</c:v>
                </c:pt>
                <c:pt idx="17">
                  <c:v>ГБУЗ "Брюховецкая ЦРБ" МЗ КК</c:v>
                </c:pt>
                <c:pt idx="18">
                  <c:v>ГБУЗ "ГБ № 2 г. Новороссийска" МЗ КК</c:v>
                </c:pt>
                <c:pt idx="19">
                  <c:v>ГБУЗ "ГБ г. Армавира" МЗ КК</c:v>
                </c:pt>
                <c:pt idx="20">
                  <c:v>ГБУЗ "ГП № 25 г. Краснодара" МЗ КК</c:v>
                </c:pt>
                <c:pt idx="21">
                  <c:v>ГБУЗ "ГП г-к Геленджик" МЗ КК</c:v>
                </c:pt>
                <c:pt idx="22">
                  <c:v>ГБУЗ "ГП № 1 г. Новороссийска" МЗ КК</c:v>
                </c:pt>
                <c:pt idx="23">
                  <c:v>ГБУЗ "Староминская ЦРБ" МЗ КК</c:v>
                </c:pt>
                <c:pt idx="24">
                  <c:v>ГБУЗ "Туапсинская ЦРБ № 4" МЗ КК</c:v>
                </c:pt>
                <c:pt idx="25">
                  <c:v>ГБУЗ "Павловская ЦРБ" МЗ КК</c:v>
                </c:pt>
                <c:pt idx="26">
                  <c:v>ГБУЗ "Приморско-Ахтарская ЦРБ" МЗ КК</c:v>
                </c:pt>
                <c:pt idx="27">
                  <c:v>ГБУЗ "ГП № 12 г. Краснодара" МЗ КК</c:v>
                </c:pt>
                <c:pt idx="28">
                  <c:v>ГБУЗ "Северская ЦРБ" МЗ КК</c:v>
                </c:pt>
                <c:pt idx="29">
                  <c:v>ГБУЗ "Гулькевичская ЦРБ" МЗ КК</c:v>
                </c:pt>
                <c:pt idx="30">
                  <c:v> ГБУЗ "УБ №3 г. Сочи" МЗ КК</c:v>
                </c:pt>
                <c:pt idx="31">
                  <c:v>ГБУЗ "ГП № 9 г. Краснодара" МЗ КК</c:v>
                </c:pt>
                <c:pt idx="32">
                  <c:v>ГБУЗ "НИИ - ККБ № 1 им. проф. С.В.Очаповского" МЗ КК, АПО г.Краснодар</c:v>
                </c:pt>
                <c:pt idx="33">
                  <c:v>ГБУЗ "Туапсинская ЦРБ № 1" МЗ КК</c:v>
                </c:pt>
                <c:pt idx="34">
                  <c:v>ГБУЗ "ГБ г. Кропоткина" МЗ КК</c:v>
                </c:pt>
                <c:pt idx="35">
                  <c:v>ГБУЗ "ГП № 8 г. Новороссийска" МЗ КК</c:v>
                </c:pt>
                <c:pt idx="36">
                  <c:v>ГБУЗ "Успенская ЦРБ" МЗ КК</c:v>
                </c:pt>
                <c:pt idx="37">
                  <c:v>ГБУЗ "Старокорсунская УБ г. Краснодара" МЗ КК</c:v>
                </c:pt>
                <c:pt idx="38">
                  <c:v>ГБУЗ "ГБ г. Анапы" МЗ КК</c:v>
                </c:pt>
                <c:pt idx="39">
                  <c:v>ГБУЗ "Щербиновская ЦРБ" МЗ КК</c:v>
                </c:pt>
                <c:pt idx="40">
                  <c:v>ГБУЗ "Белореченская ЦРБ" МЗ КК</c:v>
                </c:pt>
                <c:pt idx="41">
                  <c:v>ГБУЗ "ГБ № 2 г. Краснодара" МЗ КК</c:v>
                </c:pt>
                <c:pt idx="42">
                  <c:v>ГБУЗ "ГБ № 4 г. Сочи" МЗ КК</c:v>
                </c:pt>
                <c:pt idx="43">
                  <c:v>ГБУЗ "ГП № 14 г. Краснодара" МЗ КК</c:v>
                </c:pt>
                <c:pt idx="44">
                  <c:v>ГБУЗ "Динская ЦРБ" МЗ КК</c:v>
                </c:pt>
                <c:pt idx="45">
                  <c:v>ГБУЗ "ГП № 7 г. Новороссийска" МЗ КК</c:v>
                </c:pt>
                <c:pt idx="46">
                  <c:v>ГБУЗ "ГБ № 8 г. Сочи" МЗ КК</c:v>
                </c:pt>
                <c:pt idx="47">
                  <c:v>ГБУЗ "ГП № 7 г. Краснодара" МЗ КК</c:v>
                </c:pt>
                <c:pt idx="48">
                  <c:v>ГБУЗ "ГП № 17 г. Краснодара" МЗ КК</c:v>
                </c:pt>
                <c:pt idx="49">
                  <c:v>ГБУЗ "Тимашевская ЦРБ" МЗ КК</c:v>
                </c:pt>
                <c:pt idx="50">
                  <c:v>ГБУЗ "ГП № 4 г. Сочи" МЗ КК</c:v>
                </c:pt>
                <c:pt idx="51">
                  <c:v>ГБУЗ "Белоглинская ЦРБ" МЗ КК</c:v>
                </c:pt>
                <c:pt idx="52">
                  <c:v>ГБУЗ "ГП № 11 г. Краснодара" МЗ КК</c:v>
                </c:pt>
                <c:pt idx="53">
                  <c:v>ГБУЗ "Туапсинская ЦРБ № 2" МЗ КК</c:v>
                </c:pt>
                <c:pt idx="54">
                  <c:v>ГБУЗ "ГП № 3 г. Краснодара" МЗ КК</c:v>
                </c:pt>
                <c:pt idx="55">
                  <c:v>ГБУЗ "ГБ г-к Геленджик" МЗ КК, А-О филиал</c:v>
                </c:pt>
                <c:pt idx="56">
                  <c:v>ГБУЗ "ГП № 27 г. Краснодара" МЗ КК</c:v>
                </c:pt>
                <c:pt idx="57">
                  <c:v>ГБУЗ "ЦРБ Апшеронского района" МЗ КК</c:v>
                </c:pt>
                <c:pt idx="58">
                  <c:v>ГБУЗ "Крымская ЦРБ" МЗ КК</c:v>
                </c:pt>
                <c:pt idx="59">
                  <c:v>ГБУЗ "Кущевская ЦРБ" МЗ КК</c:v>
                </c:pt>
                <c:pt idx="60">
                  <c:v>ГБУЗ "Ейская ЦРБ" МЗ КК</c:v>
                </c:pt>
                <c:pt idx="61">
                  <c:v>ГБУЗ "Абинская ЦРБ" МЗ КК</c:v>
                </c:pt>
                <c:pt idx="62">
                  <c:v>ГБУЗ "ГБ № 4 г. Новороссийска" МЗ КК</c:v>
                </c:pt>
                <c:pt idx="63">
                  <c:v>ГБУЗ "ГП № 5 г. Краснодара" МЗ КК</c:v>
                </c:pt>
                <c:pt idx="64">
                  <c:v>ГБУЗ "ГП № 3 г. Сочи" МЗ КК</c:v>
                </c:pt>
                <c:pt idx="65">
                  <c:v>ГБУЗ "Ленинградская ЦРБ" МЗ КК</c:v>
                </c:pt>
                <c:pt idx="66">
                  <c:v>ГБУЗ "Амб. № 1 г. Новороссийска" МЗ КК</c:v>
                </c:pt>
                <c:pt idx="67">
                  <c:v>ГБУЗ "ГП № 6 г. Новороссийска" МЗ КК</c:v>
                </c:pt>
                <c:pt idx="68">
                  <c:v>ГБУЗ "Курганинская ЦРБ" МЗ КК</c:v>
                </c:pt>
                <c:pt idx="69">
                  <c:v>ГБУЗ "ГП № 2 г. Новороссийска" МЗ КК</c:v>
                </c:pt>
                <c:pt idx="70">
                  <c:v>ГБУЗ "Каневская ЦРБ" МЗ КК</c:v>
                </c:pt>
                <c:pt idx="71">
                  <c:v>ГБУЗ "ГП № 4 г. Краснодара" МЗ КК</c:v>
                </c:pt>
                <c:pt idx="72">
                  <c:v>ГБУЗ "Калининская ЦРБ" МЗ КК</c:v>
                </c:pt>
                <c:pt idx="73">
                  <c:v>ГБУЗ "ГП № 16 г. Краснодара" МЗ КК</c:v>
                </c:pt>
                <c:pt idx="74">
                  <c:v>ГБУЗ "Новопокровская ЦРБ" МЗ КК</c:v>
                </c:pt>
                <c:pt idx="75">
                  <c:v>ЧУЗ "КБ" РЖД-Медицина" г. Краснодар"</c:v>
                </c:pt>
                <c:pt idx="76">
                  <c:v>ГБУЗ "ГБ г. Горячий Ключ" МЗ КК</c:v>
                </c:pt>
                <c:pt idx="77">
                  <c:v>ГБУЗ "ГП № 22 г. Краснодара" МЗ КК</c:v>
                </c:pt>
                <c:pt idx="78">
                  <c:v>ГБУЗ "ГП № 10 г. Краснодара" МЗ КК</c:v>
                </c:pt>
                <c:pt idx="79">
                  <c:v>ГБУЗ "ГБ № 1 г. Сочи" МЗ КК</c:v>
                </c:pt>
                <c:pt idx="80">
                  <c:v>ГБУЗ "Отрадненская ЦРБ" МЗ КК</c:v>
                </c:pt>
                <c:pt idx="81">
                  <c:v>ГБУЗ "ГП № 3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"Туапсинская ЦРБ № 3" МЗ КК</c:v>
                </c:pt>
                <c:pt idx="84">
                  <c:v>ГБУЗ "ГП № 23 г. Краснодара" МЗ КК</c:v>
                </c:pt>
                <c:pt idx="85">
                  <c:v>ГБУЗ "Крыловская ЦРБ" МЗ КК</c:v>
                </c:pt>
                <c:pt idx="86">
                  <c:v>ГБУЗ "ГБ № 3 г. Сочи" МЗ КК</c:v>
                </c:pt>
                <c:pt idx="87">
                  <c:v>ГБУЗ "Тихорецкая ЦРБ" МЗ КК</c:v>
                </c:pt>
                <c:pt idx="88">
                  <c:v>ГБУЗ "ГП № 15 г. Краснодара" МЗ КК</c:v>
                </c:pt>
              </c:strCache>
            </c:strRef>
          </c:cat>
          <c:val>
            <c:numRef>
              <c:f>Лист1!$D$2:$D$90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B-2579-4938-BEA0-0C7F121C2E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19 г. Краснодара" МЗ КК</c:v>
                </c:pt>
                <c:pt idx="3">
                  <c:v>ГБУЗ "Мостовская ЦРБ" МЗ КК</c:v>
                </c:pt>
                <c:pt idx="4">
                  <c:v>ГБУЗ "Славянская ЦРБ" МЗ КК</c:v>
                </c:pt>
                <c:pt idx="5">
                  <c:v>ГБУЗ "Лабинская ЦРБ" МЗ КК</c:v>
                </c:pt>
                <c:pt idx="6">
                  <c:v>ГБУЗ "Кореновская ЦРБ" МЗ КК</c:v>
                </c:pt>
                <c:pt idx="7">
                  <c:v>ГБУЗ "ГП № 1 г. Сочи" МЗ КК</c:v>
                </c:pt>
                <c:pt idx="8">
                  <c:v>ГБУЗ "Усть-Лабинская ЦРБ" МЗ КК</c:v>
                </c:pt>
                <c:pt idx="9">
                  <c:v>ГБУЗ "ГП № 13 г. Краснодара" МЗ КК</c:v>
                </c:pt>
                <c:pt idx="10">
                  <c:v>ГБУЗ "Кавказская ЦРБ" МЗ КК</c:v>
                </c:pt>
                <c:pt idx="11">
                  <c:v>ГБУЗ "ГП № 5 г. Новороссийска" МЗ КК</c:v>
                </c:pt>
                <c:pt idx="12">
                  <c:v>ГБУЗ "Тбилисская ЦРБ" МЗ КК</c:v>
                </c:pt>
                <c:pt idx="13">
                  <c:v>ГБУЗ "ГП № 2 г. Сочи" МЗ КК</c:v>
                </c:pt>
                <c:pt idx="14">
                  <c:v>ГБУЗ "Выселковская ЦРБ" МЗ КК</c:v>
                </c:pt>
                <c:pt idx="15">
                  <c:v>ГБУЗ "Новокубанская ЦРБ" МЗ КК</c:v>
                </c:pt>
                <c:pt idx="16">
                  <c:v>ГБУЗ "ГП № 8 г. Краснодара" МЗ КК</c:v>
                </c:pt>
                <c:pt idx="17">
                  <c:v>ГБУЗ "Брюховецкая ЦРБ" МЗ КК</c:v>
                </c:pt>
                <c:pt idx="18">
                  <c:v>ГБУЗ "ГБ № 2 г. Новороссийска" МЗ КК</c:v>
                </c:pt>
                <c:pt idx="19">
                  <c:v>ГБУЗ "ГБ г. Армавира" МЗ КК</c:v>
                </c:pt>
                <c:pt idx="20">
                  <c:v>ГБУЗ "ГП № 25 г. Краснодара" МЗ КК</c:v>
                </c:pt>
                <c:pt idx="21">
                  <c:v>ГБУЗ "ГП г-к Геленджик" МЗ КК</c:v>
                </c:pt>
                <c:pt idx="22">
                  <c:v>ГБУЗ "ГП № 1 г. Новороссийска" МЗ КК</c:v>
                </c:pt>
                <c:pt idx="23">
                  <c:v>ГБУЗ "Староминская ЦРБ" МЗ КК</c:v>
                </c:pt>
                <c:pt idx="24">
                  <c:v>ГБУЗ "Туапсинская ЦРБ № 4" МЗ КК</c:v>
                </c:pt>
                <c:pt idx="25">
                  <c:v>ГБУЗ "Павловская ЦРБ" МЗ КК</c:v>
                </c:pt>
                <c:pt idx="26">
                  <c:v>ГБУЗ "Приморско-Ахтарская ЦРБ" МЗ КК</c:v>
                </c:pt>
                <c:pt idx="27">
                  <c:v>ГБУЗ "ГП № 12 г. Краснодара" МЗ КК</c:v>
                </c:pt>
                <c:pt idx="28">
                  <c:v>ГБУЗ "Северская ЦРБ" МЗ КК</c:v>
                </c:pt>
                <c:pt idx="29">
                  <c:v>ГБУЗ "Гулькевичская ЦРБ" МЗ КК</c:v>
                </c:pt>
                <c:pt idx="30">
                  <c:v> ГБУЗ "УБ №3 г. Сочи" МЗ КК</c:v>
                </c:pt>
                <c:pt idx="31">
                  <c:v>ГБУЗ "ГП № 9 г. Краснодара" МЗ КК</c:v>
                </c:pt>
                <c:pt idx="32">
                  <c:v>ГБУЗ "НИИ - ККБ № 1 им. проф. С.В.Очаповского" МЗ КК, АПО г.Краснодар</c:v>
                </c:pt>
                <c:pt idx="33">
                  <c:v>ГБУЗ "Туапсинская ЦРБ № 1" МЗ КК</c:v>
                </c:pt>
                <c:pt idx="34">
                  <c:v>ГБУЗ "ГБ г. Кропоткина" МЗ КК</c:v>
                </c:pt>
                <c:pt idx="35">
                  <c:v>ГБУЗ "ГП № 8 г. Новороссийска" МЗ КК</c:v>
                </c:pt>
                <c:pt idx="36">
                  <c:v>ГБУЗ "Успенская ЦРБ" МЗ КК</c:v>
                </c:pt>
                <c:pt idx="37">
                  <c:v>ГБУЗ "Старокорсунская УБ г. Краснодара" МЗ КК</c:v>
                </c:pt>
                <c:pt idx="38">
                  <c:v>ГБУЗ "ГБ г. Анапы" МЗ КК</c:v>
                </c:pt>
                <c:pt idx="39">
                  <c:v>ГБУЗ "Щербиновская ЦРБ" МЗ КК</c:v>
                </c:pt>
                <c:pt idx="40">
                  <c:v>ГБУЗ "Белореченская ЦРБ" МЗ КК</c:v>
                </c:pt>
                <c:pt idx="41">
                  <c:v>ГБУЗ "ГБ № 2 г. Краснодара" МЗ КК</c:v>
                </c:pt>
                <c:pt idx="42">
                  <c:v>ГБУЗ "ГБ № 4 г. Сочи" МЗ КК</c:v>
                </c:pt>
                <c:pt idx="43">
                  <c:v>ГБУЗ "ГП № 14 г. Краснодара" МЗ КК</c:v>
                </c:pt>
                <c:pt idx="44">
                  <c:v>ГБУЗ "Динская ЦРБ" МЗ КК</c:v>
                </c:pt>
                <c:pt idx="45">
                  <c:v>ГБУЗ "ГП № 7 г. Новороссийска" МЗ КК</c:v>
                </c:pt>
                <c:pt idx="46">
                  <c:v>ГБУЗ "ГБ № 8 г. Сочи" МЗ КК</c:v>
                </c:pt>
                <c:pt idx="47">
                  <c:v>ГБУЗ "ГП № 7 г. Краснодара" МЗ КК</c:v>
                </c:pt>
                <c:pt idx="48">
                  <c:v>ГБУЗ "ГП № 17 г. Краснодара" МЗ КК</c:v>
                </c:pt>
                <c:pt idx="49">
                  <c:v>ГБУЗ "Тимашевская ЦРБ" МЗ КК</c:v>
                </c:pt>
                <c:pt idx="50">
                  <c:v>ГБУЗ "ГП № 4 г. Сочи" МЗ КК</c:v>
                </c:pt>
                <c:pt idx="51">
                  <c:v>ГБУЗ "Белоглинская ЦРБ" МЗ КК</c:v>
                </c:pt>
                <c:pt idx="52">
                  <c:v>ГБУЗ "ГП № 11 г. Краснодара" МЗ КК</c:v>
                </c:pt>
                <c:pt idx="53">
                  <c:v>ГБУЗ "Туапсинская ЦРБ № 2" МЗ КК</c:v>
                </c:pt>
                <c:pt idx="54">
                  <c:v>ГБУЗ "ГП № 3 г. Краснодара" МЗ КК</c:v>
                </c:pt>
                <c:pt idx="55">
                  <c:v>ГБУЗ "ГБ г-к Геленджик" МЗ КК, А-О филиал</c:v>
                </c:pt>
                <c:pt idx="56">
                  <c:v>ГБУЗ "ГП № 27 г. Краснодара" МЗ КК</c:v>
                </c:pt>
                <c:pt idx="57">
                  <c:v>ГБУЗ "ЦРБ Апшеронского района" МЗ КК</c:v>
                </c:pt>
                <c:pt idx="58">
                  <c:v>ГБУЗ "Крымская ЦРБ" МЗ КК</c:v>
                </c:pt>
                <c:pt idx="59">
                  <c:v>ГБУЗ "Кущевская ЦРБ" МЗ КК</c:v>
                </c:pt>
                <c:pt idx="60">
                  <c:v>ГБУЗ "Ейская ЦРБ" МЗ КК</c:v>
                </c:pt>
                <c:pt idx="61">
                  <c:v>ГБУЗ "Абинская ЦРБ" МЗ КК</c:v>
                </c:pt>
                <c:pt idx="62">
                  <c:v>ГБУЗ "ГБ № 4 г. Новороссийска" МЗ КК</c:v>
                </c:pt>
                <c:pt idx="63">
                  <c:v>ГБУЗ "ГП № 5 г. Краснодара" МЗ КК</c:v>
                </c:pt>
                <c:pt idx="64">
                  <c:v>ГБУЗ "ГП № 3 г. Сочи" МЗ КК</c:v>
                </c:pt>
                <c:pt idx="65">
                  <c:v>ГБУЗ "Ленинградская ЦРБ" МЗ КК</c:v>
                </c:pt>
                <c:pt idx="66">
                  <c:v>ГБУЗ "Амб. № 1 г. Новороссийска" МЗ КК</c:v>
                </c:pt>
                <c:pt idx="67">
                  <c:v>ГБУЗ "ГП № 6 г. Новороссийска" МЗ КК</c:v>
                </c:pt>
                <c:pt idx="68">
                  <c:v>ГБУЗ "Курганинская ЦРБ" МЗ КК</c:v>
                </c:pt>
                <c:pt idx="69">
                  <c:v>ГБУЗ "ГП № 2 г. Новороссийска" МЗ КК</c:v>
                </c:pt>
                <c:pt idx="70">
                  <c:v>ГБУЗ "Каневская ЦРБ" МЗ КК</c:v>
                </c:pt>
                <c:pt idx="71">
                  <c:v>ГБУЗ "ГП № 4 г. Краснодара" МЗ КК</c:v>
                </c:pt>
                <c:pt idx="72">
                  <c:v>ГБУЗ "Калининская ЦРБ" МЗ КК</c:v>
                </c:pt>
                <c:pt idx="73">
                  <c:v>ГБУЗ "ГП № 16 г. Краснодара" МЗ КК</c:v>
                </c:pt>
                <c:pt idx="74">
                  <c:v>ГБУЗ "Новопокровская ЦРБ" МЗ КК</c:v>
                </c:pt>
                <c:pt idx="75">
                  <c:v>ЧУЗ "КБ" РЖД-Медицина" г. Краснодар"</c:v>
                </c:pt>
                <c:pt idx="76">
                  <c:v>ГБУЗ "ГБ г. Горячий Ключ" МЗ КК</c:v>
                </c:pt>
                <c:pt idx="77">
                  <c:v>ГБУЗ "ГП № 22 г. Краснодара" МЗ КК</c:v>
                </c:pt>
                <c:pt idx="78">
                  <c:v>ГБУЗ "ГП № 10 г. Краснодара" МЗ КК</c:v>
                </c:pt>
                <c:pt idx="79">
                  <c:v>ГБУЗ "ГБ № 1 г. Сочи" МЗ КК</c:v>
                </c:pt>
                <c:pt idx="80">
                  <c:v>ГБУЗ "Отрадненская ЦРБ" МЗ КК</c:v>
                </c:pt>
                <c:pt idx="81">
                  <c:v>ГБУЗ "ГП № 3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"Туапсинская ЦРБ № 3" МЗ КК</c:v>
                </c:pt>
                <c:pt idx="84">
                  <c:v>ГБУЗ "ГП № 23 г. Краснодара" МЗ КК</c:v>
                </c:pt>
                <c:pt idx="85">
                  <c:v>ГБУЗ "Крыловская ЦРБ" МЗ КК</c:v>
                </c:pt>
                <c:pt idx="86">
                  <c:v>ГБУЗ "ГБ № 3 г. Сочи" МЗ КК</c:v>
                </c:pt>
                <c:pt idx="87">
                  <c:v>ГБУЗ "Тихорецкая ЦРБ" МЗ КК</c:v>
                </c:pt>
                <c:pt idx="88">
                  <c:v>ГБУЗ "ГП № 15 г. Краснодара" МЗ КК</c:v>
                </c:pt>
              </c:strCache>
            </c:strRef>
          </c:cat>
          <c:val>
            <c:numRef>
              <c:f>Лист1!$E$2:$E$90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C-2579-4938-BEA0-0C7F121C2E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19 г. Краснодара" МЗ КК</c:v>
                </c:pt>
                <c:pt idx="3">
                  <c:v>ГБУЗ "Мостовская ЦРБ" МЗ КК</c:v>
                </c:pt>
                <c:pt idx="4">
                  <c:v>ГБУЗ "Славянская ЦРБ" МЗ КК</c:v>
                </c:pt>
                <c:pt idx="5">
                  <c:v>ГБУЗ "Лабинская ЦРБ" МЗ КК</c:v>
                </c:pt>
                <c:pt idx="6">
                  <c:v>ГБУЗ "Кореновская ЦРБ" МЗ КК</c:v>
                </c:pt>
                <c:pt idx="7">
                  <c:v>ГБУЗ "ГП № 1 г. Сочи" МЗ КК</c:v>
                </c:pt>
                <c:pt idx="8">
                  <c:v>ГБУЗ "Усть-Лабинская ЦРБ" МЗ КК</c:v>
                </c:pt>
                <c:pt idx="9">
                  <c:v>ГБУЗ "ГП № 13 г. Краснодара" МЗ КК</c:v>
                </c:pt>
                <c:pt idx="10">
                  <c:v>ГБУЗ "Кавказская ЦРБ" МЗ КК</c:v>
                </c:pt>
                <c:pt idx="11">
                  <c:v>ГБУЗ "ГП № 5 г. Новороссийска" МЗ КК</c:v>
                </c:pt>
                <c:pt idx="12">
                  <c:v>ГБУЗ "Тбилисская ЦРБ" МЗ КК</c:v>
                </c:pt>
                <c:pt idx="13">
                  <c:v>ГБУЗ "ГП № 2 г. Сочи" МЗ КК</c:v>
                </c:pt>
                <c:pt idx="14">
                  <c:v>ГБУЗ "Выселковская ЦРБ" МЗ КК</c:v>
                </c:pt>
                <c:pt idx="15">
                  <c:v>ГБУЗ "Новокубанская ЦРБ" МЗ КК</c:v>
                </c:pt>
                <c:pt idx="16">
                  <c:v>ГБУЗ "ГП № 8 г. Краснодара" МЗ КК</c:v>
                </c:pt>
                <c:pt idx="17">
                  <c:v>ГБУЗ "Брюховецкая ЦРБ" МЗ КК</c:v>
                </c:pt>
                <c:pt idx="18">
                  <c:v>ГБУЗ "ГБ № 2 г. Новороссийска" МЗ КК</c:v>
                </c:pt>
                <c:pt idx="19">
                  <c:v>ГБУЗ "ГБ г. Армавира" МЗ КК</c:v>
                </c:pt>
                <c:pt idx="20">
                  <c:v>ГБУЗ "ГП № 25 г. Краснодара" МЗ КК</c:v>
                </c:pt>
                <c:pt idx="21">
                  <c:v>ГБУЗ "ГП г-к Геленджик" МЗ КК</c:v>
                </c:pt>
                <c:pt idx="22">
                  <c:v>ГБУЗ "ГП № 1 г. Новороссийска" МЗ КК</c:v>
                </c:pt>
                <c:pt idx="23">
                  <c:v>ГБУЗ "Староминская ЦРБ" МЗ КК</c:v>
                </c:pt>
                <c:pt idx="24">
                  <c:v>ГБУЗ "Туапсинская ЦРБ № 4" МЗ КК</c:v>
                </c:pt>
                <c:pt idx="25">
                  <c:v>ГБУЗ "Павловская ЦРБ" МЗ КК</c:v>
                </c:pt>
                <c:pt idx="26">
                  <c:v>ГБУЗ "Приморско-Ахтарская ЦРБ" МЗ КК</c:v>
                </c:pt>
                <c:pt idx="27">
                  <c:v>ГБУЗ "ГП № 12 г. Краснодара" МЗ КК</c:v>
                </c:pt>
                <c:pt idx="28">
                  <c:v>ГБУЗ "Северская ЦРБ" МЗ КК</c:v>
                </c:pt>
                <c:pt idx="29">
                  <c:v>ГБУЗ "Гулькевичская ЦРБ" МЗ КК</c:v>
                </c:pt>
                <c:pt idx="30">
                  <c:v> ГБУЗ "УБ №3 г. Сочи" МЗ КК</c:v>
                </c:pt>
                <c:pt idx="31">
                  <c:v>ГБУЗ "ГП № 9 г. Краснодара" МЗ КК</c:v>
                </c:pt>
                <c:pt idx="32">
                  <c:v>ГБУЗ "НИИ - ККБ № 1 им. проф. С.В.Очаповского" МЗ КК, АПО г.Краснодар</c:v>
                </c:pt>
                <c:pt idx="33">
                  <c:v>ГБУЗ "Туапсинская ЦРБ № 1" МЗ КК</c:v>
                </c:pt>
                <c:pt idx="34">
                  <c:v>ГБУЗ "ГБ г. Кропоткина" МЗ КК</c:v>
                </c:pt>
                <c:pt idx="35">
                  <c:v>ГБУЗ "ГП № 8 г. Новороссийска" МЗ КК</c:v>
                </c:pt>
                <c:pt idx="36">
                  <c:v>ГБУЗ "Успенская ЦРБ" МЗ КК</c:v>
                </c:pt>
                <c:pt idx="37">
                  <c:v>ГБУЗ "Старокорсунская УБ г. Краснодара" МЗ КК</c:v>
                </c:pt>
                <c:pt idx="38">
                  <c:v>ГБУЗ "ГБ г. Анапы" МЗ КК</c:v>
                </c:pt>
                <c:pt idx="39">
                  <c:v>ГБУЗ "Щербиновская ЦРБ" МЗ КК</c:v>
                </c:pt>
                <c:pt idx="40">
                  <c:v>ГБУЗ "Белореченская ЦРБ" МЗ КК</c:v>
                </c:pt>
                <c:pt idx="41">
                  <c:v>ГБУЗ "ГБ № 2 г. Краснодара" МЗ КК</c:v>
                </c:pt>
                <c:pt idx="42">
                  <c:v>ГБУЗ "ГБ № 4 г. Сочи" МЗ КК</c:v>
                </c:pt>
                <c:pt idx="43">
                  <c:v>ГБУЗ "ГП № 14 г. Краснодара" МЗ КК</c:v>
                </c:pt>
                <c:pt idx="44">
                  <c:v>ГБУЗ "Динская ЦРБ" МЗ КК</c:v>
                </c:pt>
                <c:pt idx="45">
                  <c:v>ГБУЗ "ГП № 7 г. Новороссийска" МЗ КК</c:v>
                </c:pt>
                <c:pt idx="46">
                  <c:v>ГБУЗ "ГБ № 8 г. Сочи" МЗ КК</c:v>
                </c:pt>
                <c:pt idx="47">
                  <c:v>ГБУЗ "ГП № 7 г. Краснодара" МЗ КК</c:v>
                </c:pt>
                <c:pt idx="48">
                  <c:v>ГБУЗ "ГП № 17 г. Краснодара" МЗ КК</c:v>
                </c:pt>
                <c:pt idx="49">
                  <c:v>ГБУЗ "Тимашевская ЦРБ" МЗ КК</c:v>
                </c:pt>
                <c:pt idx="50">
                  <c:v>ГБУЗ "ГП № 4 г. Сочи" МЗ КК</c:v>
                </c:pt>
                <c:pt idx="51">
                  <c:v>ГБУЗ "Белоглинская ЦРБ" МЗ КК</c:v>
                </c:pt>
                <c:pt idx="52">
                  <c:v>ГБУЗ "ГП № 11 г. Краснодара" МЗ КК</c:v>
                </c:pt>
                <c:pt idx="53">
                  <c:v>ГБУЗ "Туапсинская ЦРБ № 2" МЗ КК</c:v>
                </c:pt>
                <c:pt idx="54">
                  <c:v>ГБУЗ "ГП № 3 г. Краснодара" МЗ КК</c:v>
                </c:pt>
                <c:pt idx="55">
                  <c:v>ГБУЗ "ГБ г-к Геленджик" МЗ КК, А-О филиал</c:v>
                </c:pt>
                <c:pt idx="56">
                  <c:v>ГБУЗ "ГП № 27 г. Краснодара" МЗ КК</c:v>
                </c:pt>
                <c:pt idx="57">
                  <c:v>ГБУЗ "ЦРБ Апшеронского района" МЗ КК</c:v>
                </c:pt>
                <c:pt idx="58">
                  <c:v>ГБУЗ "Крымская ЦРБ" МЗ КК</c:v>
                </c:pt>
                <c:pt idx="59">
                  <c:v>ГБУЗ "Кущевская ЦРБ" МЗ КК</c:v>
                </c:pt>
                <c:pt idx="60">
                  <c:v>ГБУЗ "Ейская ЦРБ" МЗ КК</c:v>
                </c:pt>
                <c:pt idx="61">
                  <c:v>ГБУЗ "Абинская ЦРБ" МЗ КК</c:v>
                </c:pt>
                <c:pt idx="62">
                  <c:v>ГБУЗ "ГБ № 4 г. Новороссийска" МЗ КК</c:v>
                </c:pt>
                <c:pt idx="63">
                  <c:v>ГБУЗ "ГП № 5 г. Краснодара" МЗ КК</c:v>
                </c:pt>
                <c:pt idx="64">
                  <c:v>ГБУЗ "ГП № 3 г. Сочи" МЗ КК</c:v>
                </c:pt>
                <c:pt idx="65">
                  <c:v>ГБУЗ "Ленинградская ЦРБ" МЗ КК</c:v>
                </c:pt>
                <c:pt idx="66">
                  <c:v>ГБУЗ "Амб. № 1 г. Новороссийска" МЗ КК</c:v>
                </c:pt>
                <c:pt idx="67">
                  <c:v>ГБУЗ "ГП № 6 г. Новороссийска" МЗ КК</c:v>
                </c:pt>
                <c:pt idx="68">
                  <c:v>ГБУЗ "Курганинская ЦРБ" МЗ КК</c:v>
                </c:pt>
                <c:pt idx="69">
                  <c:v>ГБУЗ "ГП № 2 г. Новороссийска" МЗ КК</c:v>
                </c:pt>
                <c:pt idx="70">
                  <c:v>ГБУЗ "Каневская ЦРБ" МЗ КК</c:v>
                </c:pt>
                <c:pt idx="71">
                  <c:v>ГБУЗ "ГП № 4 г. Краснодара" МЗ КК</c:v>
                </c:pt>
                <c:pt idx="72">
                  <c:v>ГБУЗ "Калининская ЦРБ" МЗ КК</c:v>
                </c:pt>
                <c:pt idx="73">
                  <c:v>ГБУЗ "ГП № 16 г. Краснодара" МЗ КК</c:v>
                </c:pt>
                <c:pt idx="74">
                  <c:v>ГБУЗ "Новопокровская ЦРБ" МЗ КК</c:v>
                </c:pt>
                <c:pt idx="75">
                  <c:v>ЧУЗ "КБ" РЖД-Медицина" г. Краснодар"</c:v>
                </c:pt>
                <c:pt idx="76">
                  <c:v>ГБУЗ "ГБ г. Горячий Ключ" МЗ КК</c:v>
                </c:pt>
                <c:pt idx="77">
                  <c:v>ГБУЗ "ГП № 22 г. Краснодара" МЗ КК</c:v>
                </c:pt>
                <c:pt idx="78">
                  <c:v>ГБУЗ "ГП № 10 г. Краснодара" МЗ КК</c:v>
                </c:pt>
                <c:pt idx="79">
                  <c:v>ГБУЗ "ГБ № 1 г. Сочи" МЗ КК</c:v>
                </c:pt>
                <c:pt idx="80">
                  <c:v>ГБУЗ "Отрадненская ЦРБ" МЗ КК</c:v>
                </c:pt>
                <c:pt idx="81">
                  <c:v>ГБУЗ "ГП № 3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"Туапсинская ЦРБ № 3" МЗ КК</c:v>
                </c:pt>
                <c:pt idx="84">
                  <c:v>ГБУЗ "ГП № 23 г. Краснодара" МЗ КК</c:v>
                </c:pt>
                <c:pt idx="85">
                  <c:v>ГБУЗ "Крыловская ЦРБ" МЗ КК</c:v>
                </c:pt>
                <c:pt idx="86">
                  <c:v>ГБУЗ "ГБ № 3 г. Сочи" МЗ КК</c:v>
                </c:pt>
                <c:pt idx="87">
                  <c:v>ГБУЗ "Тихорецкая ЦРБ" МЗ КК</c:v>
                </c:pt>
                <c:pt idx="88">
                  <c:v>ГБУЗ "ГП № 15 г. Краснодара" МЗ КК</c:v>
                </c:pt>
              </c:strCache>
            </c:strRef>
          </c:cat>
          <c:val>
            <c:numRef>
              <c:f>Лист1!$F$2:$F$90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2-5A0B-42A9-BDA2-72E02F580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60864"/>
        <c:axId val="32662656"/>
      </c:lineChart>
      <c:catAx>
        <c:axId val="326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62656"/>
        <c:crosses val="autoZero"/>
        <c:auto val="1"/>
        <c:lblAlgn val="ctr"/>
        <c:lblOffset val="100"/>
        <c:noMultiLvlLbl val="0"/>
      </c:catAx>
      <c:valAx>
        <c:axId val="326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41913435232889E-2"/>
          <c:y val="0.11487207567976868"/>
          <c:w val="0.96270452118333383"/>
          <c:h val="0.43264914440197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64-43DA-ABFA-975568E9013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64-43DA-ABFA-975568E9013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64-43DA-ABFA-975568E9013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4-43DA-ABFA-975568E9013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B64-43DA-ABFA-975568E9013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B64-43DA-ABFA-975568E9013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B64-43DA-ABFA-975568E9013C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B64-43DA-ABFA-975568E9013C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B64-43DA-ABFA-975568E9013C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B64-43DA-ABFA-975568E9013C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B64-43DA-ABFA-975568E9013C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B64-43DA-ABFA-975568E9013C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B64-43DA-ABFA-975568E9013C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CB64-43DA-ABFA-975568E9013C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CB64-43DA-ABFA-975568E9013C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CB64-43DA-ABFA-975568E9013C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CB64-43DA-ABFA-975568E9013C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CB64-43DA-ABFA-975568E9013C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CB64-43DA-ABFA-975568E9013C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CB64-43DA-ABFA-975568E9013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CB64-43DA-ABFA-975568E9013C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CB64-43DA-ABFA-975568E9013C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CB64-43DA-ABFA-975568E9013C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CB64-43DA-ABFA-975568E9013C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CB64-43DA-ABFA-975568E9013C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CB64-43DA-ABFA-975568E9013C}"/>
              </c:ext>
            </c:extLst>
          </c:dPt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CB64-43DA-ABFA-975568E9013C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7-CB64-43DA-ABFA-975568E9013C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9-CB64-43DA-ABFA-975568E9013C}"/>
              </c:ext>
            </c:extLst>
          </c:dPt>
          <c:dPt>
            <c:idx val="3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CB64-43DA-ABFA-975568E9013C}"/>
              </c:ext>
            </c:extLst>
          </c:dPt>
          <c:dPt>
            <c:idx val="3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CB64-43DA-ABFA-975568E9013C}"/>
              </c:ext>
            </c:extLst>
          </c:dPt>
          <c:dPt>
            <c:idx val="3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F-CB64-43DA-ABFA-975568E9013C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1-CB64-43DA-ABFA-975568E9013C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CB64-43DA-ABFA-975568E9013C}"/>
              </c:ext>
            </c:extLst>
          </c:dPt>
          <c:dPt>
            <c:idx val="3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5-CB64-43DA-ABFA-975568E9013C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7-CB64-43DA-ABFA-975568E9013C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9-CB64-43DA-ABFA-975568E9013C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B-CB64-43DA-ABFA-975568E9013C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D-CB64-43DA-ABFA-975568E9013C}"/>
              </c:ext>
            </c:extLst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F-CB64-43DA-ABFA-975568E901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Лист1!$B$2:$B$90</c:f>
              <c:numCache>
                <c:formatCode>0</c:formatCode>
                <c:ptCount val="89"/>
                <c:pt idx="1">
                  <c:v>27.631578947368421</c:v>
                </c:pt>
                <c:pt idx="2">
                  <c:v>39.824046920821111</c:v>
                </c:pt>
                <c:pt idx="3">
                  <c:v>74.193548387096769</c:v>
                </c:pt>
                <c:pt idx="4">
                  <c:v>78.178368121442119</c:v>
                </c:pt>
                <c:pt idx="5">
                  <c:v>80.96249115357395</c:v>
                </c:pt>
                <c:pt idx="6">
                  <c:v>81.070745697896754</c:v>
                </c:pt>
                <c:pt idx="7">
                  <c:v>81.859070464767612</c:v>
                </c:pt>
                <c:pt idx="8">
                  <c:v>85.318949343339582</c:v>
                </c:pt>
                <c:pt idx="9">
                  <c:v>85.666104553119723</c:v>
                </c:pt>
                <c:pt idx="10">
                  <c:v>86.051080550098234</c:v>
                </c:pt>
                <c:pt idx="11">
                  <c:v>86.450839328537171</c:v>
                </c:pt>
                <c:pt idx="12">
                  <c:v>89.067524115755631</c:v>
                </c:pt>
                <c:pt idx="13">
                  <c:v>89.215686274509807</c:v>
                </c:pt>
                <c:pt idx="14">
                  <c:v>95.399780941949615</c:v>
                </c:pt>
                <c:pt idx="15">
                  <c:v>95.454545454545453</c:v>
                </c:pt>
                <c:pt idx="16">
                  <c:v>97.560975609756099</c:v>
                </c:pt>
                <c:pt idx="17">
                  <c:v>98.334595003785012</c:v>
                </c:pt>
                <c:pt idx="18">
                  <c:v>98.461538461538467</c:v>
                </c:pt>
                <c:pt idx="19">
                  <c:v>99.206349206349202</c:v>
                </c:pt>
                <c:pt idx="20">
                  <c:v>99.512987012987011</c:v>
                </c:pt>
                <c:pt idx="21">
                  <c:v>99.72552607502287</c:v>
                </c:pt>
                <c:pt idx="22">
                  <c:v>99.902448541605693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66435712"/>
        <c:axId val="664497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Лист1!$C$2:$C$90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18-4B18-9AFF-B9F9F071BB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Лист1!$D$2:$D$90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D2-4A1E-8070-B5D6DAA6D3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Лист1!$E$2:$E$90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2-4A1E-8070-B5D6DAA6D3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Лист1!$F$2:$F$90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D2-4A1E-8070-B5D6DAA6D3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Лист1!$G$2:$G$90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D2-4A1E-8070-B5D6DAA6D3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Лист1!$H$2:$H$90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D2-4A1E-8070-B5D6DAA6D3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"Новокубанская ЦРБ" МЗ КК</c:v>
                </c:pt>
                <c:pt idx="2">
                  <c:v>ГБУЗ "Темрюкская ЦРБ" МЗ КК</c:v>
                </c:pt>
                <c:pt idx="3">
                  <c:v>ГБУЗ "ГП № 22 г. Краснодара" МЗ КК</c:v>
                </c:pt>
                <c:pt idx="4">
                  <c:v>ГБУЗ "ГП № 5 г. Новороссийска" МЗ КК</c:v>
                </c:pt>
                <c:pt idx="5">
                  <c:v>ГБУЗ "ГБ г. Кропоткина" МЗ КК</c:v>
                </c:pt>
                <c:pt idx="6">
                  <c:v>ГБУЗ "Кореновская ЦРБ" МЗ КК</c:v>
                </c:pt>
                <c:pt idx="7">
                  <c:v>ГБУЗ "ГП № 9 г. Краснодара" МЗ КК</c:v>
                </c:pt>
                <c:pt idx="8">
                  <c:v>ГБУЗ "Каневская ЦРБ" МЗ КК</c:v>
                </c:pt>
                <c:pt idx="9">
                  <c:v>ЧУЗ "КБ" РЖД-Медицина" г. Краснодар"</c:v>
                </c:pt>
                <c:pt idx="10">
                  <c:v>ГБУЗ "Тбилисская ЦРБ" МЗ КК</c:v>
                </c:pt>
                <c:pt idx="11">
                  <c:v>ГБУЗ "Славянская ЦРБ" МЗ КК</c:v>
                </c:pt>
                <c:pt idx="12">
                  <c:v>ГБУЗ "Ейская ЦРБ" МЗ КК</c:v>
                </c:pt>
                <c:pt idx="13">
                  <c:v>ГБУЗ "Туапсинская ЦРБ № 1" МЗ КК</c:v>
                </c:pt>
                <c:pt idx="14">
                  <c:v>ГБУЗ "ГП № 1 г. Сочи" МЗ КК</c:v>
                </c:pt>
                <c:pt idx="15">
                  <c:v>ГБУЗ "ГП № 8 г. Новороссийска" МЗ КК</c:v>
                </c:pt>
                <c:pt idx="16">
                  <c:v>ГБУЗ "ГБ г-к Геленджик" МЗ КК, А-О филиал</c:v>
                </c:pt>
                <c:pt idx="17">
                  <c:v>ГБУЗ "Кущевская ЦРБ" МЗ КК</c:v>
                </c:pt>
                <c:pt idx="18">
                  <c:v>ГБУЗ "ГП № 3 г. Краснодара" МЗ КК</c:v>
                </c:pt>
                <c:pt idx="19">
                  <c:v>ГБУЗ "ГП № 4 г. Сочи" МЗ КК</c:v>
                </c:pt>
                <c:pt idx="20">
                  <c:v>ГБУЗ "Туапсинская ЦРБ № 2" МЗ КК</c:v>
                </c:pt>
                <c:pt idx="21">
                  <c:v>ГБУЗ "ГП № 5 г. Краснодара" МЗ КК</c:v>
                </c:pt>
                <c:pt idx="22">
                  <c:v>ГБУЗ "Усть-Лабинская ЦРБ" МЗ КК</c:v>
                </c:pt>
                <c:pt idx="23">
                  <c:v>ГБУЗ "Абинская ЦРБ" МЗ КК</c:v>
                </c:pt>
                <c:pt idx="24">
                  <c:v>ГБУЗ "ГБ г. Анапы" МЗ КК</c:v>
                </c:pt>
                <c:pt idx="25">
                  <c:v>ГБУЗ "ЦРБ Апшеронского района" МЗ КК</c:v>
                </c:pt>
                <c:pt idx="26">
                  <c:v>ГБУЗ "ГБ г. Армавира" МЗ КК</c:v>
                </c:pt>
                <c:pt idx="27">
                  <c:v>ГБУЗ "Белоглинская ЦРБ" МЗ КК</c:v>
                </c:pt>
                <c:pt idx="28">
                  <c:v>ГБУЗ "Белореченская ЦРБ" МЗ КК</c:v>
                </c:pt>
                <c:pt idx="29">
                  <c:v>ГБУЗ "Брюховецкая ЦРБ" МЗ КК</c:v>
                </c:pt>
                <c:pt idx="30">
                  <c:v>ГБУЗ "Выселковская ЦРБ" МЗ КК</c:v>
                </c:pt>
                <c:pt idx="31">
                  <c:v>ГБУЗ "ГП г-к Геленджик" МЗ КК</c:v>
                </c:pt>
                <c:pt idx="32">
                  <c:v>ГБУЗ "Горячеключевская ЦРБ" МЗ КК</c:v>
                </c:pt>
                <c:pt idx="33">
                  <c:v>ГБУЗ "Гулькевичская ЦРБ" МЗ КК</c:v>
                </c:pt>
                <c:pt idx="34">
                  <c:v>ГБУЗ "Динская ЦРБ" МЗ КК</c:v>
                </c:pt>
                <c:pt idx="35">
                  <c:v>ГБУЗ "Кавказская ЦРБ" МЗ КК</c:v>
                </c:pt>
                <c:pt idx="36">
                  <c:v>ГБУЗ "Калининская ЦРБ" МЗ КК</c:v>
                </c:pt>
                <c:pt idx="37">
                  <c:v>ГБУЗ "Красноармейская ЦРБ" МЗ КК</c:v>
                </c:pt>
                <c:pt idx="38">
                  <c:v>ГБУЗ "ГП № 4 г. Краснодара" МЗ КК</c:v>
                </c:pt>
                <c:pt idx="39">
                  <c:v>ГБУЗ "ГП № 7 г. Краснодара" МЗ КК</c:v>
                </c:pt>
                <c:pt idx="40">
                  <c:v>ГБУЗ "ГП № 8 г. Краснодара" МЗ КК</c:v>
                </c:pt>
                <c:pt idx="41">
                  <c:v>ГБУЗ "ГП № 10 г. Краснодара" МЗ КК</c:v>
                </c:pt>
                <c:pt idx="42">
                  <c:v>ГБУЗ "ГП № 11 г. Краснодара" МЗ КК</c:v>
                </c:pt>
                <c:pt idx="43">
                  <c:v>ГБУЗ "ГП № 12 г. Краснодара" МЗ КК</c:v>
                </c:pt>
                <c:pt idx="44">
                  <c:v>ГБУЗ "ГП № 13 г. Краснодара" МЗ КК</c:v>
                </c:pt>
                <c:pt idx="45">
                  <c:v>ГБУЗ "ГП № 14 г. Краснодара" МЗ КК</c:v>
                </c:pt>
                <c:pt idx="46">
                  <c:v>ГБУЗ "ГП № 15 г. Краснодара" МЗ КК</c:v>
                </c:pt>
                <c:pt idx="47">
                  <c:v>ГБУЗ "ГП № 16 г. Краснодара" МЗ КК</c:v>
                </c:pt>
                <c:pt idx="48">
                  <c:v>ГБУЗ "ГП № 17 г. Краснодара" МЗ КК</c:v>
                </c:pt>
                <c:pt idx="49">
                  <c:v>ГБУЗ "ГП № 19 г. Краснодара" МЗ КК</c:v>
                </c:pt>
                <c:pt idx="50">
                  <c:v>ГБУЗ "ГП № 23 г. Краснодара" МЗ КК</c:v>
                </c:pt>
                <c:pt idx="51">
                  <c:v>ГБУЗ "ГП № 25 г. Краснодара" МЗ КК</c:v>
                </c:pt>
                <c:pt idx="52">
                  <c:v>ГБУЗ "ГП № 27 г. Краснодара" МЗ КК</c:v>
                </c:pt>
                <c:pt idx="53">
                  <c:v>ГБУЗ "Старокорсунская УБ г. Краснодара" МЗ КК</c:v>
                </c:pt>
                <c:pt idx="54">
                  <c:v>ГБУЗ "ГБ № 2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2 г. Новороссийска" МЗ КК</c:v>
                </c:pt>
                <c:pt idx="65">
                  <c:v>ГБУЗ "ГП № 3 г. Новороссийска" МЗ КК</c:v>
                </c:pt>
                <c:pt idx="66">
                  <c:v>ГБУЗ "ГП № 6 г. Новороссийска" МЗ КК</c:v>
                </c:pt>
                <c:pt idx="67">
                  <c:v>ГБУЗ "ГП № 7 г. Новороссийска" МЗ КК</c:v>
                </c:pt>
                <c:pt idx="68">
                  <c:v>ГБУЗ "Амб. № 1 г. Новороссийска" МЗ КК</c:v>
                </c:pt>
                <c:pt idx="69">
                  <c:v>ГБУЗ "ГБ № 2 г. Новороссийска" МЗ КК</c:v>
                </c:pt>
                <c:pt idx="70">
                  <c:v>ГБУЗ "ГБ № 4 г. Новороссийска" МЗ КК</c:v>
                </c:pt>
                <c:pt idx="71">
                  <c:v>ГБУЗ "Отрадненская ЦРБ" МЗ КК</c:v>
                </c:pt>
                <c:pt idx="72">
                  <c:v>ГБУЗ "Павловская ЦРБ" МЗ КК</c:v>
                </c:pt>
                <c:pt idx="73">
                  <c:v>ГБУЗ "Приморско-Ахтарская ЦРБ" МЗ КК</c:v>
                </c:pt>
                <c:pt idx="74">
                  <c:v>ГБУЗ "Северская ЦРБ" МЗ КК</c:v>
                </c:pt>
                <c:pt idx="75">
                  <c:v>ГБУЗ "ГП № 2 г. Сочи" МЗ КК</c:v>
                </c:pt>
                <c:pt idx="76">
                  <c:v>ГБУЗ "ГП № 3 г. Сочи" МЗ КК</c:v>
                </c:pt>
                <c:pt idx="77">
                  <c:v>ГБУЗ "ГБ № 1 г. Сочи" МЗ КК</c:v>
                </c:pt>
                <c:pt idx="78">
                  <c:v>ГБУЗ "ГБ № 3 г. Сочи" МЗ КК</c:v>
                </c:pt>
                <c:pt idx="79">
                  <c:v>ГБУЗ "ГБ № 4 г. Сочи" МЗ КК</c:v>
                </c:pt>
                <c:pt idx="80">
                  <c:v>ГБУЗ "ГБ № 8 г. Сочи" МЗ КК</c:v>
                </c:pt>
                <c:pt idx="81">
                  <c:v> ГБУЗ "УБ №3 г. Сочи" МЗ КК</c:v>
                </c:pt>
                <c:pt idx="82">
                  <c:v>ГБУЗ "Староминская ЦРБ" МЗ КК</c:v>
                </c:pt>
                <c:pt idx="83">
                  <c:v>ГБУЗ "Тимашевская ЦРБ" МЗ КК</c:v>
                </c:pt>
                <c:pt idx="84">
                  <c:v>ГБУЗ "Тихорецкая ЦРБ" МЗ КК</c:v>
                </c:pt>
                <c:pt idx="85">
                  <c:v>ГБУЗ "Туапсинская ЦРБ № 3" МЗ КК</c:v>
                </c:pt>
                <c:pt idx="86">
                  <c:v>ГБУЗ "Туапсинская ЦРБ № 4" МЗ КК</c:v>
                </c:pt>
                <c:pt idx="87">
                  <c:v>ГБУЗ "Успенская ЦРБ" МЗ КК</c:v>
                </c:pt>
                <c:pt idx="88">
                  <c:v>ГБУЗ "Щербиновская ЦРБ" МЗ КК</c:v>
                </c:pt>
              </c:strCache>
            </c:strRef>
          </c:cat>
          <c:val>
            <c:numRef>
              <c:f>Лист1!$I$2:$I$90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ED2-4A1E-8070-B5D6DAA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35712"/>
        <c:axId val="66449792"/>
      </c:lineChart>
      <c:catAx>
        <c:axId val="664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49792"/>
        <c:crosses val="autoZero"/>
        <c:auto val="1"/>
        <c:lblAlgn val="ctr"/>
        <c:lblOffset val="100"/>
        <c:noMultiLvlLbl val="0"/>
      </c:catAx>
      <c:valAx>
        <c:axId val="664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5712"/>
        <c:crosses val="autoZero"/>
        <c:crossBetween val="between"/>
      </c:valAx>
      <c:spPr>
        <a:noFill/>
        <a:ln>
          <a:solidFill>
            <a:schemeClr val="accent1">
              <a:lumMod val="60000"/>
              <a:lumOff val="4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21953312016483E-2"/>
          <c:y val="1.7855043009417901E-2"/>
          <c:w val="0.93291145168993039"/>
          <c:h val="0.48593800369710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Лист1!$A$2:$A$64</c:f>
              <c:strCache>
                <c:ptCount val="63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"ГП г-к Геленджик" МЗ КК</c:v>
                </c:pt>
                <c:pt idx="4">
                  <c:v>ГБУЗ "ГП № 12 г. Краснодара" МЗ КК</c:v>
                </c:pt>
                <c:pt idx="5">
                  <c:v>ГБУЗ "ГБ г. Армавира" МЗ КК</c:v>
                </c:pt>
                <c:pt idx="6">
                  <c:v>ГБУЗ "Ленинградская ЦРБ" МЗ КК</c:v>
                </c:pt>
                <c:pt idx="7">
                  <c:v>ГБУЗ "Туапсинская ЦРБ № 1" МЗ КК</c:v>
                </c:pt>
                <c:pt idx="8">
                  <c:v>ГБУЗ "Брюховецкая ЦРБ" МЗ КК</c:v>
                </c:pt>
                <c:pt idx="9">
                  <c:v>ГБУЗ "ГБ № 2 г. Новороссийска" МЗ КК</c:v>
                </c:pt>
                <c:pt idx="10">
                  <c:v>ГБУЗ "Лабинская ЦРБ" МЗ КК</c:v>
                </c:pt>
                <c:pt idx="11">
                  <c:v>ГБУЗ "ГП № 5 г. Новороссийска" МЗ КК</c:v>
                </c:pt>
                <c:pt idx="12">
                  <c:v>ГБУЗ "Ейская ЦРБ" МЗ КК</c:v>
                </c:pt>
                <c:pt idx="13">
                  <c:v>ГБУЗ "Кореновская ЦРБ" МЗ КК</c:v>
                </c:pt>
                <c:pt idx="14">
                  <c:v>ГБУЗ "ГП № 6 г. Новороссийска" МЗ КК</c:v>
                </c:pt>
                <c:pt idx="15">
                  <c:v>ГБУЗ "ГБ г. Анапы" МЗ КК</c:v>
                </c:pt>
                <c:pt idx="16">
                  <c:v>ГБУЗ "Туапсинская ЦРБ № 3" МЗ КК</c:v>
                </c:pt>
                <c:pt idx="17">
                  <c:v>ГБУЗ "ГП № 17 г. Краснодара" МЗ КК</c:v>
                </c:pt>
                <c:pt idx="18">
                  <c:v>ГБУЗ "ГП № 19 г. Краснодара" МЗ КК</c:v>
                </c:pt>
                <c:pt idx="19">
                  <c:v>ГБУЗ "Приморско-Ахтарская ЦРБ" МЗ КК</c:v>
                </c:pt>
                <c:pt idx="20">
                  <c:v>ГБУЗ "Динская ЦРБ" МЗ КК</c:v>
                </c:pt>
                <c:pt idx="21">
                  <c:v>ГБУЗ "Абинская ЦРБ" МЗ КК</c:v>
                </c:pt>
                <c:pt idx="22">
                  <c:v>ГБУЗ "Славянская ЦРБ" МЗ КК</c:v>
                </c:pt>
                <c:pt idx="23">
                  <c:v>ГБУЗ "ГП № 23 г. Краснодара" МЗ КК</c:v>
                </c:pt>
                <c:pt idx="24">
                  <c:v>ГБУЗ "Красноармейская ЦРБ" МЗ КК</c:v>
                </c:pt>
                <c:pt idx="25">
                  <c:v>ГБУЗ "Крыловская ЦРБ" МЗ КК</c:v>
                </c:pt>
                <c:pt idx="26">
                  <c:v>ГБУЗ "Темрюкская ЦРБ" МЗ КК</c:v>
                </c:pt>
                <c:pt idx="27">
                  <c:v>ГБУЗ "ГБ № 2 г. Краснодара" МЗ КК</c:v>
                </c:pt>
                <c:pt idx="28">
                  <c:v>ГБУЗ "Тимашевская ЦРБ" МЗ КК</c:v>
                </c:pt>
                <c:pt idx="29">
                  <c:v>ГБУЗ "Староминская ЦРБ" МЗ КК</c:v>
                </c:pt>
                <c:pt idx="30">
                  <c:v>ГБУЗ "Горячеключевская ЦРБ" МЗ КК</c:v>
                </c:pt>
                <c:pt idx="31">
                  <c:v>ГБУЗ "ГБ № 3 г. Сочи" МЗ КК</c:v>
                </c:pt>
                <c:pt idx="32">
                  <c:v>ГБУЗ "Амб. № 1 г. Новороссийска" МЗ КК</c:v>
                </c:pt>
                <c:pt idx="33">
                  <c:v>ГБУЗ "Отрадненская ЦРБ" МЗ КК</c:v>
                </c:pt>
                <c:pt idx="34">
                  <c:v>ГБУЗ "ГП № 22 г. Краснодара" МЗ КК</c:v>
                </c:pt>
                <c:pt idx="35">
                  <c:v>ГБУЗ "Мостовская ЦРБ" МЗ КК</c:v>
                </c:pt>
                <c:pt idx="36">
                  <c:v>ГБУЗ "Новокубанская ЦРБ" МЗ КК</c:v>
                </c:pt>
                <c:pt idx="37">
                  <c:v>ГБУЗ "Старокорсунская УБ г. Краснодара" МЗ КК</c:v>
                </c:pt>
                <c:pt idx="38">
                  <c:v>ГБУЗ "Кущевская ЦРБ" МЗ КК</c:v>
                </c:pt>
                <c:pt idx="39">
                  <c:v>ГБУЗ "ГП № 7 г. Краснодара" МЗ КК</c:v>
                </c:pt>
                <c:pt idx="40">
                  <c:v>ГБУЗ "Тихорецкая ЦРБ" МЗ КК</c:v>
                </c:pt>
                <c:pt idx="41">
                  <c:v>ГБУЗ "ГБ № 1 г. Сочи" МЗ КК</c:v>
                </c:pt>
                <c:pt idx="42">
                  <c:v>ГБУЗ "ГП № 25 г. Краснодара" МЗ КК</c:v>
                </c:pt>
                <c:pt idx="43">
                  <c:v>ГБУЗ "Крымская ЦРБ" МЗ КК</c:v>
                </c:pt>
                <c:pt idx="44">
                  <c:v>ГБУЗ "ЦРБ Апшеронского района" МЗ КК</c:v>
                </c:pt>
                <c:pt idx="45">
                  <c:v>ГБУЗ "Выселковская ЦРБ" МЗ КК</c:v>
                </c:pt>
                <c:pt idx="46">
                  <c:v>ГБУЗ "ГП № 2 г. Новороссийска" МЗ КК</c:v>
                </c:pt>
                <c:pt idx="47">
                  <c:v>ГБУЗ "ГП № 1 г. Новороссийска" МЗ КК</c:v>
                </c:pt>
                <c:pt idx="48">
                  <c:v>ГБУЗ "ГП № 4 г. Краснодара" МЗ КК</c:v>
                </c:pt>
                <c:pt idx="49">
                  <c:v>ГБУЗ "ГБ г. Кропоткина" МЗ КК</c:v>
                </c:pt>
                <c:pt idx="50">
                  <c:v>ГБУЗ "Павловская ЦРБ" МЗ КК</c:v>
                </c:pt>
                <c:pt idx="51">
                  <c:v>ГБУЗ "Новопокровская ЦРБ" МЗ КК</c:v>
                </c:pt>
                <c:pt idx="52">
                  <c:v>ГБУЗ "ГП № 11 г. Краснодара" МЗ КК</c:v>
                </c:pt>
                <c:pt idx="53">
                  <c:v>ГБУЗ "НИИ - ККБ № 1 им. проф. С.В.Очаповского" МЗ КК, АПО г.Краснодар</c:v>
                </c:pt>
                <c:pt idx="54">
                  <c:v>ГБУЗ "Белореченская ЦРБ" МЗ КК</c:v>
                </c:pt>
                <c:pt idx="55">
                  <c:v>ГБУЗ "ГП № 14 г. Краснодара" МЗ КК</c:v>
                </c:pt>
                <c:pt idx="56">
                  <c:v>ГБУЗ "ГП № 13 г. Краснодара" МЗ КК</c:v>
                </c:pt>
                <c:pt idx="57">
                  <c:v>ГБУЗ "Курганинская ЦРБ" МЗ КК</c:v>
                </c:pt>
                <c:pt idx="58">
                  <c:v>ГБУЗ "Северская ЦРБ" МЗ КК</c:v>
                </c:pt>
                <c:pt idx="59">
                  <c:v>ГБУЗ "Белоглинская ЦРБ" МЗ КК</c:v>
                </c:pt>
                <c:pt idx="60">
                  <c:v>ГБУЗ "Каневская ЦРБ" МЗ КК</c:v>
                </c:pt>
                <c:pt idx="61">
                  <c:v>ГБУЗ "ГП № 1 г. Сочи" МЗ КК</c:v>
                </c:pt>
                <c:pt idx="62">
                  <c:v>ГБУЗ "ГП № 5 г. Краснодара" МЗ КК</c:v>
                </c:pt>
              </c:strCache>
            </c:strRef>
          </c:cat>
          <c:val>
            <c:numRef>
              <c:f>Лист1!$B$2:$B$64</c:f>
              <c:numCache>
                <c:formatCode>_-* #\ ##0\ _₽_-;\-* #\ ##0\ _₽_-;_-* "-"??\ _₽_-;_-@_-</c:formatCode>
                <c:ptCount val="63"/>
                <c:pt idx="1">
                  <c:v>2.5753283543651816E-2</c:v>
                </c:pt>
                <c:pt idx="2">
                  <c:v>4.161464835622139E-2</c:v>
                </c:pt>
                <c:pt idx="3">
                  <c:v>0.10213014298220018</c:v>
                </c:pt>
                <c:pt idx="4">
                  <c:v>0.12812299807815503</c:v>
                </c:pt>
                <c:pt idx="5">
                  <c:v>0.32796235562526738</c:v>
                </c:pt>
                <c:pt idx="6">
                  <c:v>0.36853622020039156</c:v>
                </c:pt>
                <c:pt idx="7">
                  <c:v>0.56740027510316371</c:v>
                </c:pt>
                <c:pt idx="8">
                  <c:v>0.58823529411764708</c:v>
                </c:pt>
                <c:pt idx="9">
                  <c:v>0.58823529411764708</c:v>
                </c:pt>
                <c:pt idx="10">
                  <c:v>0.79704285549266485</c:v>
                </c:pt>
                <c:pt idx="11">
                  <c:v>0.82004555808656032</c:v>
                </c:pt>
                <c:pt idx="12">
                  <c:v>0.98890358190076466</c:v>
                </c:pt>
                <c:pt idx="13">
                  <c:v>1.3133555308916018</c:v>
                </c:pt>
                <c:pt idx="14">
                  <c:v>1.348314606741573</c:v>
                </c:pt>
                <c:pt idx="15">
                  <c:v>1.3943370658298266</c:v>
                </c:pt>
                <c:pt idx="16">
                  <c:v>1.4272970561998215</c:v>
                </c:pt>
                <c:pt idx="17">
                  <c:v>1.6975308641975309</c:v>
                </c:pt>
                <c:pt idx="18">
                  <c:v>2.2252497729336969</c:v>
                </c:pt>
                <c:pt idx="19">
                  <c:v>2.7724665391969405</c:v>
                </c:pt>
                <c:pt idx="20">
                  <c:v>2.9857067231339331</c:v>
                </c:pt>
                <c:pt idx="21">
                  <c:v>3.1701346389228888</c:v>
                </c:pt>
                <c:pt idx="22">
                  <c:v>3.7240645504522076</c:v>
                </c:pt>
                <c:pt idx="23">
                  <c:v>3.8633818589025757</c:v>
                </c:pt>
                <c:pt idx="24">
                  <c:v>4.0202444614209316</c:v>
                </c:pt>
                <c:pt idx="25">
                  <c:v>4.4227455485353246</c:v>
                </c:pt>
                <c:pt idx="26">
                  <c:v>5.0286283295992034</c:v>
                </c:pt>
                <c:pt idx="27">
                  <c:v>5.7050592034445637</c:v>
                </c:pt>
                <c:pt idx="28">
                  <c:v>5.9042637501981297</c:v>
                </c:pt>
                <c:pt idx="29">
                  <c:v>6.3542136097341144</c:v>
                </c:pt>
                <c:pt idx="30">
                  <c:v>6.4148375021269359</c:v>
                </c:pt>
                <c:pt idx="31">
                  <c:v>6.6467065868263475</c:v>
                </c:pt>
                <c:pt idx="32">
                  <c:v>6.8650793650793647</c:v>
                </c:pt>
                <c:pt idx="33">
                  <c:v>6.8884916815619412</c:v>
                </c:pt>
                <c:pt idx="34">
                  <c:v>7.1428571428571432</c:v>
                </c:pt>
                <c:pt idx="35">
                  <c:v>7.9250720461095101</c:v>
                </c:pt>
                <c:pt idx="36">
                  <c:v>7.9977311401020987</c:v>
                </c:pt>
                <c:pt idx="37">
                  <c:v>9.0909090909090917</c:v>
                </c:pt>
                <c:pt idx="38">
                  <c:v>9.4270392322890206</c:v>
                </c:pt>
                <c:pt idx="39">
                  <c:v>9.5739219712525667</c:v>
                </c:pt>
                <c:pt idx="40">
                  <c:v>10.410913047116914</c:v>
                </c:pt>
                <c:pt idx="41">
                  <c:v>10.603905340747446</c:v>
                </c:pt>
                <c:pt idx="42">
                  <c:v>10.659509202453988</c:v>
                </c:pt>
                <c:pt idx="43">
                  <c:v>13.742331288343559</c:v>
                </c:pt>
                <c:pt idx="44">
                  <c:v>15.213701589260916</c:v>
                </c:pt>
                <c:pt idx="45">
                  <c:v>16.39794168096055</c:v>
                </c:pt>
                <c:pt idx="46">
                  <c:v>19.485469271081467</c:v>
                </c:pt>
                <c:pt idx="47">
                  <c:v>22.963438101347016</c:v>
                </c:pt>
                <c:pt idx="48">
                  <c:v>24.368863955119213</c:v>
                </c:pt>
                <c:pt idx="49">
                  <c:v>31.862141726745207</c:v>
                </c:pt>
                <c:pt idx="50">
                  <c:v>35.166187935986869</c:v>
                </c:pt>
                <c:pt idx="51">
                  <c:v>36.241610738255034</c:v>
                </c:pt>
                <c:pt idx="52">
                  <c:v>48.574775478328775</c:v>
                </c:pt>
                <c:pt idx="53">
                  <c:v>54.4</c:v>
                </c:pt>
                <c:pt idx="54">
                  <c:v>62.719174871073605</c:v>
                </c:pt>
                <c:pt idx="55">
                  <c:v>62.80898876404494</c:v>
                </c:pt>
                <c:pt idx="56">
                  <c:v>63.15940779071439</c:v>
                </c:pt>
                <c:pt idx="57">
                  <c:v>74.757869249394673</c:v>
                </c:pt>
                <c:pt idx="58">
                  <c:v>76.988155668358715</c:v>
                </c:pt>
                <c:pt idx="59">
                  <c:v>78.516320474777444</c:v>
                </c:pt>
                <c:pt idx="60">
                  <c:v>79.729157850190433</c:v>
                </c:pt>
                <c:pt idx="61">
                  <c:v>99.23371647509579</c:v>
                </c:pt>
                <c:pt idx="62">
                  <c:v>190.06024096385542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157418624"/>
        <c:axId val="157420160"/>
      </c:barChart>
      <c:dateAx>
        <c:axId val="1574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20160"/>
        <c:crosses val="autoZero"/>
        <c:auto val="0"/>
        <c:lblOffset val="100"/>
        <c:baseTimeUnit val="days"/>
      </c:dateAx>
      <c:valAx>
        <c:axId val="1574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186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40552049493796E-4"/>
          <c:y val="0.1033235282950985"/>
          <c:w val="0.97911946680592821"/>
          <c:h val="0.629947852804042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57046272"/>
        <c:axId val="157047808"/>
      </c:barChart>
      <c:catAx>
        <c:axId val="15704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7808"/>
        <c:crosses val="autoZero"/>
        <c:auto val="0"/>
        <c:lblAlgn val="ctr"/>
        <c:lblOffset val="100"/>
        <c:tickLblSkip val="1"/>
        <c:noMultiLvlLbl val="0"/>
      </c:catAx>
      <c:valAx>
        <c:axId val="157047808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15704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16306217233434E-4"/>
          <c:y val="0.1453072144744022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"Темрюкская ЦРБ" МЗ КК</c:v>
                </c:pt>
                <c:pt idx="1">
                  <c:v>ГБУЗ "ГП № 19 г. Краснодара" МЗ КК</c:v>
                </c:pt>
                <c:pt idx="2">
                  <c:v>ГБУЗ "ГП № 1 г. Сочи" МЗ КК</c:v>
                </c:pt>
                <c:pt idx="3">
                  <c:v>ГБУЗ "Мостовская ЦРБ" МЗ КК</c:v>
                </c:pt>
                <c:pt idx="4">
                  <c:v>ГБУЗ "Кореновская ЦРБ" МЗ КК</c:v>
                </c:pt>
                <c:pt idx="5">
                  <c:v>ГБУЗ "Усть-Лабинская ЦРБ" МЗ КК</c:v>
                </c:pt>
                <c:pt idx="6">
                  <c:v>ГБУЗ "Лабинская ЦРБ" МЗ КК</c:v>
                </c:pt>
                <c:pt idx="7">
                  <c:v>ГБУЗ "ГП № 13 г. Краснодара" МЗ КК</c:v>
                </c:pt>
                <c:pt idx="8">
                  <c:v>ГБУЗ "ГП № 8 г. Краснодара" МЗ КК</c:v>
                </c:pt>
                <c:pt idx="9">
                  <c:v>ГБУЗ "Староминская ЦРБ" МЗ КК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29.270052604627345</c:v>
                </c:pt>
                <c:pt idx="1">
                  <c:v>36.300999242451574</c:v>
                </c:pt>
                <c:pt idx="2">
                  <c:v>45.264028502353987</c:v>
                </c:pt>
                <c:pt idx="3">
                  <c:v>49.071949947862358</c:v>
                </c:pt>
                <c:pt idx="4">
                  <c:v>49.08010549394681</c:v>
                </c:pt>
                <c:pt idx="5">
                  <c:v>50.021938243843579</c:v>
                </c:pt>
                <c:pt idx="6">
                  <c:v>50.1596708766075</c:v>
                </c:pt>
                <c:pt idx="7">
                  <c:v>50.64274708342505</c:v>
                </c:pt>
                <c:pt idx="8">
                  <c:v>53.008709422011087</c:v>
                </c:pt>
                <c:pt idx="9">
                  <c:v>54.961063372717511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57085056"/>
        <c:axId val="157086848"/>
      </c:barChart>
      <c:catAx>
        <c:axId val="1570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86848"/>
        <c:crosses val="autoZero"/>
        <c:auto val="0"/>
        <c:lblAlgn val="ctr"/>
        <c:lblOffset val="100"/>
        <c:tickLblSkip val="1"/>
        <c:noMultiLvlLbl val="0"/>
      </c:catAx>
      <c:valAx>
        <c:axId val="1570868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0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82595755586604E-2"/>
          <c:y val="1.7801801629760177E-2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"Крыловская ЦРБ" МЗ КК</c:v>
                </c:pt>
                <c:pt idx="1">
                  <c:v>ЧУЗ "КБ" РЖД-Медицина" г. Краснодар"</c:v>
                </c:pt>
                <c:pt idx="2">
                  <c:v>ГБУЗ "ГБ № 3 г. Сочи" МЗ КК</c:v>
                </c:pt>
                <c:pt idx="3">
                  <c:v>ГБУЗ "ГП № 15 г. Краснодара" МЗ КК</c:v>
                </c:pt>
                <c:pt idx="4">
                  <c:v>ГБУЗ "ГП № 16 г. Краснодара" МЗ КК</c:v>
                </c:pt>
                <c:pt idx="5">
                  <c:v>ГБУЗ "ГП № 23 г. Краснодара" МЗ КК</c:v>
                </c:pt>
                <c:pt idx="6">
                  <c:v>ГБУЗ "Тихорецкая ЦРБ" МЗ КК</c:v>
                </c:pt>
                <c:pt idx="7">
                  <c:v>ГБУЗ "Красноармейская ЦРБ" МЗ КК</c:v>
                </c:pt>
                <c:pt idx="8">
                  <c:v>ГБУЗ "Отрадненская ЦРБ" МЗ КК</c:v>
                </c:pt>
                <c:pt idx="9">
                  <c:v>ГБУЗ "ЦРБ Апшеронского района" МЗ КК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103.125</c:v>
                </c:pt>
                <c:pt idx="1">
                  <c:v>101.25836680053547</c:v>
                </c:pt>
                <c:pt idx="2">
                  <c:v>93.172810146650818</c:v>
                </c:pt>
                <c:pt idx="3">
                  <c:v>91.31992026909181</c:v>
                </c:pt>
                <c:pt idx="4">
                  <c:v>91.038757505855003</c:v>
                </c:pt>
                <c:pt idx="5">
                  <c:v>88.49617903930131</c:v>
                </c:pt>
                <c:pt idx="6">
                  <c:v>87.629964649615303</c:v>
                </c:pt>
                <c:pt idx="7">
                  <c:v>87.401777295196737</c:v>
                </c:pt>
                <c:pt idx="8">
                  <c:v>86.43784786641929</c:v>
                </c:pt>
                <c:pt idx="9">
                  <c:v>85.84443888670549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57410816"/>
        <c:axId val="157412352"/>
      </c:barChart>
      <c:catAx>
        <c:axId val="1574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12352"/>
        <c:crosses val="autoZero"/>
        <c:auto val="0"/>
        <c:lblAlgn val="ctr"/>
        <c:lblOffset val="100"/>
        <c:tickLblSkip val="1"/>
        <c:noMultiLvlLbl val="0"/>
      </c:catAx>
      <c:valAx>
        <c:axId val="1574123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4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944328535753E-2"/>
          <c:y val="0.1370658095879751"/>
          <c:w val="0.96270452118333383"/>
          <c:h val="0.43264914440197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Лист1!$B$2:$B$90</c:f>
              <c:numCache>
                <c:formatCode>_-* #\ ##0\ _₽_-;\-* #\ ##0\ _₽_-;_-* "-"??\ _₽_-;_-@_-</c:formatCode>
                <c:ptCount val="89"/>
                <c:pt idx="1">
                  <c:v>10.526315789473685</c:v>
                </c:pt>
                <c:pt idx="2">
                  <c:v>11.71003717472119</c:v>
                </c:pt>
                <c:pt idx="3">
                  <c:v>11.980092428012798</c:v>
                </c:pt>
                <c:pt idx="4">
                  <c:v>18.594748048261177</c:v>
                </c:pt>
                <c:pt idx="5">
                  <c:v>19.058553386911594</c:v>
                </c:pt>
                <c:pt idx="6">
                  <c:v>19.560404807084122</c:v>
                </c:pt>
                <c:pt idx="7">
                  <c:v>38.512224726894402</c:v>
                </c:pt>
                <c:pt idx="8">
                  <c:v>39.024390243902438</c:v>
                </c:pt>
                <c:pt idx="9">
                  <c:v>42.262443438914026</c:v>
                </c:pt>
                <c:pt idx="10">
                  <c:v>42.639593908629443</c:v>
                </c:pt>
                <c:pt idx="11">
                  <c:v>45.279210585333033</c:v>
                </c:pt>
                <c:pt idx="12">
                  <c:v>45.494593512214657</c:v>
                </c:pt>
                <c:pt idx="13">
                  <c:v>46.592629984856131</c:v>
                </c:pt>
                <c:pt idx="14">
                  <c:v>46.888955046144687</c:v>
                </c:pt>
                <c:pt idx="15">
                  <c:v>47.197045988586773</c:v>
                </c:pt>
                <c:pt idx="16">
                  <c:v>47.96534523496981</c:v>
                </c:pt>
                <c:pt idx="17">
                  <c:v>48.668555240793204</c:v>
                </c:pt>
                <c:pt idx="18">
                  <c:v>50.277231264532283</c:v>
                </c:pt>
                <c:pt idx="19">
                  <c:v>50.434782608695649</c:v>
                </c:pt>
                <c:pt idx="20">
                  <c:v>51.381540270429163</c:v>
                </c:pt>
                <c:pt idx="21">
                  <c:v>52.161100196463657</c:v>
                </c:pt>
                <c:pt idx="22">
                  <c:v>52.800546448087431</c:v>
                </c:pt>
                <c:pt idx="23">
                  <c:v>52.987216279676495</c:v>
                </c:pt>
                <c:pt idx="24">
                  <c:v>56.802541026998412</c:v>
                </c:pt>
                <c:pt idx="25">
                  <c:v>56.884147854130489</c:v>
                </c:pt>
                <c:pt idx="26">
                  <c:v>59.223300970873787</c:v>
                </c:pt>
                <c:pt idx="27">
                  <c:v>59.286592865928661</c:v>
                </c:pt>
                <c:pt idx="28">
                  <c:v>59.978837701448803</c:v>
                </c:pt>
                <c:pt idx="29">
                  <c:v>60.606355067534736</c:v>
                </c:pt>
                <c:pt idx="30">
                  <c:v>63.828643126008245</c:v>
                </c:pt>
                <c:pt idx="31">
                  <c:v>65.075499269361913</c:v>
                </c:pt>
                <c:pt idx="32">
                  <c:v>66.072842438638162</c:v>
                </c:pt>
                <c:pt idx="33">
                  <c:v>67.177570093457945</c:v>
                </c:pt>
                <c:pt idx="34">
                  <c:v>68.43708357129259</c:v>
                </c:pt>
                <c:pt idx="35">
                  <c:v>68.790637191157344</c:v>
                </c:pt>
                <c:pt idx="36">
                  <c:v>72.30113636363636</c:v>
                </c:pt>
                <c:pt idx="37">
                  <c:v>72.984749455337692</c:v>
                </c:pt>
                <c:pt idx="38">
                  <c:v>75.015733165512898</c:v>
                </c:pt>
                <c:pt idx="39">
                  <c:v>76.1223811107416</c:v>
                </c:pt>
                <c:pt idx="40">
                  <c:v>76.641221374045799</c:v>
                </c:pt>
                <c:pt idx="41">
                  <c:v>76.751730103806224</c:v>
                </c:pt>
                <c:pt idx="42">
                  <c:v>77.335907335907336</c:v>
                </c:pt>
                <c:pt idx="43">
                  <c:v>77.676696990902727</c:v>
                </c:pt>
                <c:pt idx="44">
                  <c:v>78.660399529964749</c:v>
                </c:pt>
                <c:pt idx="45">
                  <c:v>80.207763805358113</c:v>
                </c:pt>
                <c:pt idx="46">
                  <c:v>80.459770114942529</c:v>
                </c:pt>
                <c:pt idx="47">
                  <c:v>81.847021501586184</c:v>
                </c:pt>
                <c:pt idx="48">
                  <c:v>82.463576158940398</c:v>
                </c:pt>
                <c:pt idx="49">
                  <c:v>82.830139144132318</c:v>
                </c:pt>
                <c:pt idx="50">
                  <c:v>83.539864390928216</c:v>
                </c:pt>
                <c:pt idx="51">
                  <c:v>83.702737940026083</c:v>
                </c:pt>
                <c:pt idx="52">
                  <c:v>84.598562949078413</c:v>
                </c:pt>
                <c:pt idx="53">
                  <c:v>84.78964401294499</c:v>
                </c:pt>
                <c:pt idx="54">
                  <c:v>85.398230088495581</c:v>
                </c:pt>
                <c:pt idx="55">
                  <c:v>85.584092792046391</c:v>
                </c:pt>
                <c:pt idx="56">
                  <c:v>85.905523926757965</c:v>
                </c:pt>
                <c:pt idx="57">
                  <c:v>86.387253204018009</c:v>
                </c:pt>
                <c:pt idx="58">
                  <c:v>86.806759098786827</c:v>
                </c:pt>
                <c:pt idx="59">
                  <c:v>89.816272965879264</c:v>
                </c:pt>
                <c:pt idx="60">
                  <c:v>90.488505747126439</c:v>
                </c:pt>
                <c:pt idx="61">
                  <c:v>90.634441087613297</c:v>
                </c:pt>
                <c:pt idx="62">
                  <c:v>92.212189616252829</c:v>
                </c:pt>
                <c:pt idx="63">
                  <c:v>92.941528338567366</c:v>
                </c:pt>
                <c:pt idx="64">
                  <c:v>93.610223642172528</c:v>
                </c:pt>
                <c:pt idx="65">
                  <c:v>95.808383233532936</c:v>
                </c:pt>
                <c:pt idx="66">
                  <c:v>99.79242345614945</c:v>
                </c:pt>
                <c:pt idx="67">
                  <c:v>100</c:v>
                </c:pt>
                <c:pt idx="68">
                  <c:v>100</c:v>
                </c:pt>
                <c:pt idx="69">
                  <c:v>101.32947976878613</c:v>
                </c:pt>
                <c:pt idx="70">
                  <c:v>104.01416765053129</c:v>
                </c:pt>
                <c:pt idx="71">
                  <c:v>104.69865515523826</c:v>
                </c:pt>
                <c:pt idx="72">
                  <c:v>106.73728813559322</c:v>
                </c:pt>
                <c:pt idx="73">
                  <c:v>112.64201983769162</c:v>
                </c:pt>
                <c:pt idx="74">
                  <c:v>113.20559295701709</c:v>
                </c:pt>
                <c:pt idx="75">
                  <c:v>117.25352112676056</c:v>
                </c:pt>
                <c:pt idx="76">
                  <c:v>127.19248291571753</c:v>
                </c:pt>
                <c:pt idx="77">
                  <c:v>129.92889463477698</c:v>
                </c:pt>
                <c:pt idx="78">
                  <c:v>138.4180790960452</c:v>
                </c:pt>
                <c:pt idx="79">
                  <c:v>147.61726078799251</c:v>
                </c:pt>
                <c:pt idx="80">
                  <c:v>155.59033989266547</c:v>
                </c:pt>
                <c:pt idx="81">
                  <c:v>158.79218472468918</c:v>
                </c:pt>
                <c:pt idx="82">
                  <c:v>164.13021363173957</c:v>
                </c:pt>
                <c:pt idx="83">
                  <c:v>169.6310312204352</c:v>
                </c:pt>
                <c:pt idx="84">
                  <c:v>169.65790778383737</c:v>
                </c:pt>
                <c:pt idx="85">
                  <c:v>172.04110559886604</c:v>
                </c:pt>
                <c:pt idx="86">
                  <c:v>172.55354200988467</c:v>
                </c:pt>
                <c:pt idx="87">
                  <c:v>185.23290386521307</c:v>
                </c:pt>
                <c:pt idx="88">
                  <c:v>244.61962948364209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157315840"/>
        <c:axId val="157317376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Лист1!$D$2:$D$90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D2-4A1E-8070-B5D6DAA6D3DE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Лист1!$E$2:$E$90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2-4A1E-8070-B5D6DAA6D3DE}"/>
            </c:ext>
          </c:extLst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Лист1!$F$2:$F$90</c:f>
              <c:numCache>
                <c:formatCode>General</c:formatCode>
                <c:ptCount val="89"/>
                <c:pt idx="0" formatCode="0.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D2-4A1E-8070-B5D6DAA6D3DE}"/>
            </c:ext>
          </c:extLst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Лист1!$G$2:$G$90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D2-4A1E-8070-B5D6DAA6D3DE}"/>
            </c:ext>
          </c:extLst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Лист1!$H$2:$H$90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D2-4A1E-8070-B5D6DAA6D3DE}"/>
            </c:ext>
          </c:extLst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"Туапсинская ЦРБ № 4" МЗ КК</c:v>
                </c:pt>
                <c:pt idx="2">
                  <c:v>ГБУЗ "Темрюкская центральная районная больница" МЗ КК</c:v>
                </c:pt>
                <c:pt idx="3">
                  <c:v>ГБУЗ "Городская поликлиника № 12 города Краснодара" МЗ КК</c:v>
                </c:pt>
                <c:pt idx="4">
                  <c:v>ГБУЗ "Гулькевичская ЦРБ"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5 г. Новороссийска" МЗ КК</c:v>
                </c:pt>
                <c:pt idx="8">
                  <c:v>ГБУЗ "Городская больница № 2 г. Новороссийска" МЗ КК</c:v>
                </c:pt>
                <c:pt idx="9">
                  <c:v>ГБУЗ "Городская поликлиника № 19 города Краснодара" МЗ КК</c:v>
                </c:pt>
                <c:pt idx="10">
                  <c:v> ГБУЗ "УБ №3 г. Сочи" МЗ КК</c:v>
                </c:pt>
                <c:pt idx="11">
                  <c:v>ГБУЗ "Лабинская центральная районная больница" МЗ КК</c:v>
                </c:pt>
                <c:pt idx="12">
                  <c:v>ГБУЗ "Брюховецкая ЦРБ" МЗ КК</c:v>
                </c:pt>
                <c:pt idx="13">
                  <c:v>ГБУЗ "Кавказская ЦРБ" МЗ КК</c:v>
                </c:pt>
                <c:pt idx="14">
                  <c:v>ГБУЗ "Горячеключевская ЦРБ" МЗ КК</c:v>
                </c:pt>
                <c:pt idx="15">
                  <c:v>ГБУЗ "Мостовская центральная районная больница" МЗ КК</c:v>
                </c:pt>
                <c:pt idx="16">
                  <c:v>ГБУЗ "Городская поликлиника № 15 города Краснодара" МЗ КК</c:v>
                </c:pt>
                <c:pt idx="17">
                  <c:v>ГБУЗ "Успенская центральная районная больница" МЗ КК</c:v>
                </c:pt>
                <c:pt idx="18">
                  <c:v>ГБУЗ "Северская центральная районная больница" МЗ КК</c:v>
                </c:pt>
                <c:pt idx="19">
                  <c:v>ГБУЗ "Городская больница № 4 города Сочи" МЗ КК</c:v>
                </c:pt>
                <c:pt idx="20">
                  <c:v>ЧУЗ "КБ" РЖД-Медицина" г. Краснодар"</c:v>
                </c:pt>
                <c:pt idx="21">
                  <c:v>ГБУЗ "Городская больница города Армавира" МЗ КК</c:v>
                </c:pt>
                <c:pt idx="22">
                  <c:v>ГБУЗ "Крыловская ЦРБ" МЗ КК</c:v>
                </c:pt>
                <c:pt idx="23">
                  <c:v>ГБУЗ "Новокубанская центральная районная больница" МЗ КК</c:v>
                </c:pt>
                <c:pt idx="24">
                  <c:v>ГБУЗ "Староминская центральная районная больница" МЗ КК</c:v>
                </c:pt>
                <c:pt idx="25">
                  <c:v>ГБУЗ "Городская поликлиника № 2 города Сочи" МЗ КК</c:v>
                </c:pt>
                <c:pt idx="26">
                  <c:v>ГБУЗ "Городская поликлиника № 7 г. Новороссийска" МЗ КК</c:v>
                </c:pt>
                <c:pt idx="27">
                  <c:v>ГБУЗ "Кореновская ЦРБ" МЗ КК</c:v>
                </c:pt>
                <c:pt idx="28">
                  <c:v>ГБУЗ "Городская больница города Анапы" МЗ КК</c:v>
                </c:pt>
                <c:pt idx="29">
                  <c:v>ГБУЗ "Городская поликлиника № 1 города Сочи" МЗ КК</c:v>
                </c:pt>
                <c:pt idx="30">
                  <c:v>ГБУЗ "Городская поликлиника № 13 города Краснодара" МЗ КК</c:v>
                </c:pt>
                <c:pt idx="31">
                  <c:v>ГБУЗ "Тбилисская центральная районная больница" МЗ КК</c:v>
                </c:pt>
                <c:pt idx="32">
                  <c:v>ГБУЗ "Усть-Лабинская центральная районная больница" МЗ КК</c:v>
                </c:pt>
                <c:pt idx="33">
                  <c:v>ГБУЗ "Городская поликлиника № 3 города Сочи" МЗ КК</c:v>
                </c:pt>
                <c:pt idx="34">
                  <c:v>ГБУЗ "Тихорецкая центральная районная больница" МЗ КК</c:v>
                </c:pt>
                <c:pt idx="35">
                  <c:v>ГБУЗ "Павловская ЦРБ" МЗ КК</c:v>
                </c:pt>
                <c:pt idx="36">
                  <c:v>ГБУЗ "Туапсинская ЦРБ № 2" МЗ КК</c:v>
                </c:pt>
                <c:pt idx="37">
                  <c:v>ГБУЗ "Крымская ЦРБ" МЗ КК</c:v>
                </c:pt>
                <c:pt idx="38">
                  <c:v>ГБУЗ "Амбулатория № 1 г. Новороссийска" МЗ КК</c:v>
                </c:pt>
                <c:pt idx="39">
                  <c:v>ГБУЗ "Ленинградская центральная районная больница" МЗ КК</c:v>
                </c:pt>
                <c:pt idx="40">
                  <c:v>ГБУЗ "Городская больница № 8 города Сочи" МЗ КК</c:v>
                </c:pt>
                <c:pt idx="41">
                  <c:v>ГБУЗ "Абинская ЦРБ" МЗ КК</c:v>
                </c:pt>
                <c:pt idx="42">
                  <c:v>ГБУЗ "Приморско-Ахтарская ЦРБ им. Кравченко Н.Г." МЗ КК</c:v>
                </c:pt>
                <c:pt idx="43">
                  <c:v>ГБУЗ "Белоглинская ЦРБ" МЗ КК</c:v>
                </c:pt>
                <c:pt idx="44">
                  <c:v>ГБУЗ "ЦРБ Апшеронского района" МЗ КК</c:v>
                </c:pt>
                <c:pt idx="45">
                  <c:v>ГБУЗ "НИИ - ККБ № 1" МЗ КК, АПО г.Краснодар</c:v>
                </c:pt>
                <c:pt idx="46">
                  <c:v>ГБУЗ "Городская поликлиника № 2 г. Новороссийска" МЗ КК</c:v>
                </c:pt>
                <c:pt idx="47">
                  <c:v>ГБУЗ "Городская поликлиника № 4 города Сочи" МЗ КК</c:v>
                </c:pt>
                <c:pt idx="48">
                  <c:v>ГБУЗ "Туапсинская ЦРБ № 1" МЗ КК</c:v>
                </c:pt>
                <c:pt idx="49">
                  <c:v>ГБУЗ "Городская поликлиника № 11 города Краснодара" МЗ КК</c:v>
                </c:pt>
                <c:pt idx="50">
                  <c:v>ГБУЗ "Городская поликлиника № 1 г. Новороссийска"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"Городская больница города Кропоткина" МЗ КК</c:v>
                </c:pt>
                <c:pt idx="53">
                  <c:v>ГБУЗ "Городская поликлиника № 14 города Краснодара" МЗ КК</c:v>
                </c:pt>
                <c:pt idx="54">
                  <c:v>ГБУЗ "Туапсинская РБ № 3" МЗ КК</c:v>
                </c:pt>
                <c:pt idx="55">
                  <c:v>ГБУЗ "Городская больница № 1 города Сочи" МЗ КК</c:v>
                </c:pt>
                <c:pt idx="56">
                  <c:v>ГБУЗ "Ейская ЦРБ" МЗ КК</c:v>
                </c:pt>
                <c:pt idx="57">
                  <c:v>ГБУЗ "Городская поликлиника № 5 города Краснодара" МЗ КК</c:v>
                </c:pt>
                <c:pt idx="58">
                  <c:v>ГБУЗ "Курганинская ЦРБ" МЗ КК</c:v>
                </c:pt>
                <c:pt idx="59">
                  <c:v>ГБУЗ "Городская поликлиника № 23 города Краснодара" МЗ КК</c:v>
                </c:pt>
                <c:pt idx="60">
                  <c:v>ГБУЗ "Городская поликлиника № 8 города Краснодара" МЗ КК</c:v>
                </c:pt>
                <c:pt idx="61">
                  <c:v>ГБУЗ "Городская поликлиника №8 г. Новороссийска" МЗ КК</c:v>
                </c:pt>
                <c:pt idx="62">
                  <c:v>ГБУЗ "Городская поликлиника № 3 г. Новороссийска" МЗ КК</c:v>
                </c:pt>
                <c:pt idx="63">
                  <c:v>ГБУЗ "Динская ЦРБ" МЗ КК</c:v>
                </c:pt>
                <c:pt idx="64">
                  <c:v>ГБУЗ "Городская поликлиника № 22 города Краснодара" МЗ КК</c:v>
                </c:pt>
                <c:pt idx="65">
                  <c:v>ГБУЗ "Городская больница г-к Геленджик" МЗ КК, А-О филиал</c:v>
                </c:pt>
                <c:pt idx="66">
                  <c:v>ГБУЗ "Новопокровская центральная районная больница" МЗ КК</c:v>
                </c:pt>
                <c:pt idx="67">
                  <c:v>ГБУЗ "Калининская ЦРБ" МЗ КК</c:v>
                </c:pt>
                <c:pt idx="68">
                  <c:v>ГБУЗ "Городская поликлиника № 4 г. Краснодара" МЗ КК</c:v>
                </c:pt>
                <c:pt idx="69">
                  <c:v>ГБУЗ "Городская поликлиника № 25 города Краснодара" МЗ КК</c:v>
                </c:pt>
                <c:pt idx="70">
                  <c:v>ГБУЗ "Старокорсунская УБ города Краснодара" МЗ КК</c:v>
                </c:pt>
                <c:pt idx="71">
                  <c:v>ГБУЗ "Городская поликлиника г-к Геленджик" МЗ КК</c:v>
                </c:pt>
                <c:pt idx="72">
                  <c:v>ГБУЗ "Городская поликлиника № 16 города Краснодара" МЗ КК</c:v>
                </c:pt>
                <c:pt idx="73">
                  <c:v>ГБУЗ "Белореченская ЦРБ" МЗ КК</c:v>
                </c:pt>
                <c:pt idx="74">
                  <c:v>ГБУЗ "Городская поликлиника № 9 города Краснодара" МЗ КК</c:v>
                </c:pt>
                <c:pt idx="75">
                  <c:v>ГБУЗ "Городская поликлиника № 6 г. Новороссийска" МЗ КК</c:v>
                </c:pt>
                <c:pt idx="76">
                  <c:v>ГБУЗ "Городская поликлиника № 3 г. Краснодара" МЗ КК</c:v>
                </c:pt>
                <c:pt idx="77">
                  <c:v>ГБУЗ "Кущевская ЦРБ" МЗ КК</c:v>
                </c:pt>
                <c:pt idx="78">
                  <c:v>ГБУЗ "Городская больница № 3 города Сочи" МЗ КК</c:v>
                </c:pt>
                <c:pt idx="79">
                  <c:v>ГБУЗ "Отрадненская ЦРБ" МЗ КК</c:v>
                </c:pt>
                <c:pt idx="80">
                  <c:v>ГБУЗ "Каневская ЦРБ" МЗ КК</c:v>
                </c:pt>
                <c:pt idx="81">
                  <c:v>ГБУЗ "Городская поликлиника № 17 города Краснодара" МЗ КК</c:v>
                </c:pt>
                <c:pt idx="82">
                  <c:v>ГБУЗ "Красноармейская ЦРБ" МЗ КК</c:v>
                </c:pt>
                <c:pt idx="83">
                  <c:v>ГБУЗ "Городская поликлиника № 27 города Краснодара" МЗ КК</c:v>
                </c:pt>
                <c:pt idx="84">
                  <c:v>ГБУЗ "Городская поликлиника № 7 города Краснодара" МЗ КК</c:v>
                </c:pt>
                <c:pt idx="85">
                  <c:v>ГБУЗ "Городская больница № 2 города Краснодара" МЗ КК</c:v>
                </c:pt>
                <c:pt idx="86">
                  <c:v>ГБУЗ "Выселковская ЦРБ им.засл.вр. РФ В.Ф.Долгополова"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Лист1!$I$2:$I$90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ED2-4A1E-8070-B5D6DAA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15840"/>
        <c:axId val="157317376"/>
      </c:lineChart>
      <c:catAx>
        <c:axId val="1573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17376"/>
        <c:crosses val="autoZero"/>
        <c:auto val="1"/>
        <c:lblAlgn val="ctr"/>
        <c:lblOffset val="100"/>
        <c:noMultiLvlLbl val="0"/>
      </c:catAx>
      <c:valAx>
        <c:axId val="1573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1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90060985023931"/>
          <c:y val="0.18095583473405191"/>
          <c:w val="0.43666936853481553"/>
          <c:h val="0.519988564436961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897599197159178"/>
                  <c:y val="6.485729217082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14470433842832"/>
                      <c:h val="8.198466770450836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85575883896866"/>
                  <c:y val="-5.40610727091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0.436</c:v>
                </c:pt>
                <c:pt idx="1">
                  <c:v>0.56399999999999995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09313725490196"/>
          <c:y val="0.71760617079160482"/>
          <c:w val="0.49029122278832793"/>
          <c:h val="8.2698700951293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 sz="1800" b="0">
          <a:solidFill>
            <a:schemeClr val="accent5">
              <a:lumMod val="50000"/>
            </a:schemeClr>
          </a:solidFill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год</c:v>
                </c:pt>
                <c:pt idx="1">
                  <c:v>7 мес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86.6</c:v>
                </c:pt>
                <c:pt idx="1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18816705364337E-2"/>
          <c:y val="6.9620913434977005E-2"/>
          <c:w val="0.96270452118333383"/>
          <c:h val="0.43264914440197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Pt>
            <c:idx val="44"/>
            <c:invertIfNegative val="0"/>
            <c:bubble3D val="0"/>
          </c:dPt>
          <c:dPt>
            <c:idx val="45"/>
            <c:invertIfNegative val="0"/>
            <c:bubble3D val="0"/>
          </c:dPt>
          <c:dPt>
            <c:idx val="46"/>
            <c:invertIfNegative val="0"/>
            <c:bubble3D val="0"/>
          </c:dPt>
          <c:dPt>
            <c:idx val="47"/>
            <c:invertIfNegative val="0"/>
            <c:bubble3D val="0"/>
          </c:dPt>
          <c:dPt>
            <c:idx val="48"/>
            <c:invertIfNegative val="0"/>
            <c:bubble3D val="0"/>
          </c:dPt>
          <c:dPt>
            <c:idx val="49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1"/>
            <c:invertIfNegative val="0"/>
            <c:bubble3D val="0"/>
          </c:dPt>
          <c:dPt>
            <c:idx val="52"/>
            <c:invertIfNegative val="0"/>
            <c:bubble3D val="0"/>
          </c:dPt>
          <c:dPt>
            <c:idx val="53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5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Лист1!$B$2:$B$89</c:f>
              <c:numCache>
                <c:formatCode>0</c:formatCode>
                <c:ptCount val="88"/>
                <c:pt idx="1">
                  <c:v>0</c:v>
                </c:pt>
                <c:pt idx="2">
                  <c:v>0.53803616798684806</c:v>
                </c:pt>
                <c:pt idx="3">
                  <c:v>0.62650602409638556</c:v>
                </c:pt>
                <c:pt idx="4">
                  <c:v>1.026167265264238</c:v>
                </c:pt>
                <c:pt idx="5">
                  <c:v>1.4519553455242791</c:v>
                </c:pt>
                <c:pt idx="6">
                  <c:v>1.6717173399047587</c:v>
                </c:pt>
                <c:pt idx="7">
                  <c:v>2.2660098522167487</c:v>
                </c:pt>
                <c:pt idx="8">
                  <c:v>2.5226792593513112</c:v>
                </c:pt>
                <c:pt idx="9">
                  <c:v>2.9519331243469176</c:v>
                </c:pt>
                <c:pt idx="10">
                  <c:v>3.1477422183252961</c:v>
                </c:pt>
                <c:pt idx="11">
                  <c:v>4.5855082224841439</c:v>
                </c:pt>
                <c:pt idx="12">
                  <c:v>5.5745814307458144</c:v>
                </c:pt>
                <c:pt idx="13">
                  <c:v>5.6046796354237518</c:v>
                </c:pt>
                <c:pt idx="14">
                  <c:v>6.7688378033205616</c:v>
                </c:pt>
                <c:pt idx="15">
                  <c:v>6.9436603816190585</c:v>
                </c:pt>
                <c:pt idx="16">
                  <c:v>7.1768582936653242</c:v>
                </c:pt>
                <c:pt idx="17">
                  <c:v>7.9783637592968217</c:v>
                </c:pt>
                <c:pt idx="18">
                  <c:v>8.1353354875498951</c:v>
                </c:pt>
                <c:pt idx="19">
                  <c:v>8.9041095890410951</c:v>
                </c:pt>
                <c:pt idx="20">
                  <c:v>9.1235955056179776</c:v>
                </c:pt>
                <c:pt idx="21">
                  <c:v>9.1693956534682943</c:v>
                </c:pt>
                <c:pt idx="22">
                  <c:v>9.4090458897325853</c:v>
                </c:pt>
                <c:pt idx="23">
                  <c:v>9.4325250729973344</c:v>
                </c:pt>
                <c:pt idx="24">
                  <c:v>10.230934479054779</c:v>
                </c:pt>
                <c:pt idx="25">
                  <c:v>10.459770114942529</c:v>
                </c:pt>
                <c:pt idx="26">
                  <c:v>10.528893241919686</c:v>
                </c:pt>
                <c:pt idx="27">
                  <c:v>11.042735042735043</c:v>
                </c:pt>
                <c:pt idx="28">
                  <c:v>11.471518987341772</c:v>
                </c:pt>
                <c:pt idx="29">
                  <c:v>11.537492652615668</c:v>
                </c:pt>
                <c:pt idx="30">
                  <c:v>11.904761904761905</c:v>
                </c:pt>
                <c:pt idx="31">
                  <c:v>12.079726192872961</c:v>
                </c:pt>
                <c:pt idx="32">
                  <c:v>12.652179604660295</c:v>
                </c:pt>
                <c:pt idx="33">
                  <c:v>13.002476662221376</c:v>
                </c:pt>
                <c:pt idx="34">
                  <c:v>13.374833259226323</c:v>
                </c:pt>
                <c:pt idx="35">
                  <c:v>13.620071684587813</c:v>
                </c:pt>
                <c:pt idx="36">
                  <c:v>13.637706855791961</c:v>
                </c:pt>
                <c:pt idx="37">
                  <c:v>14.823729293501344</c:v>
                </c:pt>
                <c:pt idx="38">
                  <c:v>15.541843424604705</c:v>
                </c:pt>
                <c:pt idx="39">
                  <c:v>15.821421578225964</c:v>
                </c:pt>
                <c:pt idx="40">
                  <c:v>16.092251878725058</c:v>
                </c:pt>
                <c:pt idx="41">
                  <c:v>16.327831240838698</c:v>
                </c:pt>
                <c:pt idx="42">
                  <c:v>16.407185628742514</c:v>
                </c:pt>
                <c:pt idx="43">
                  <c:v>16.445803601766904</c:v>
                </c:pt>
                <c:pt idx="44">
                  <c:v>16.702222222222222</c:v>
                </c:pt>
                <c:pt idx="45">
                  <c:v>16.859504132231404</c:v>
                </c:pt>
                <c:pt idx="46">
                  <c:v>17.78409090909091</c:v>
                </c:pt>
                <c:pt idx="47">
                  <c:v>17.882907880133185</c:v>
                </c:pt>
                <c:pt idx="48">
                  <c:v>18.128902937321719</c:v>
                </c:pt>
                <c:pt idx="49">
                  <c:v>18.210971615720524</c:v>
                </c:pt>
                <c:pt idx="50">
                  <c:v>18.213457076566126</c:v>
                </c:pt>
                <c:pt idx="51">
                  <c:v>18.271502014728359</c:v>
                </c:pt>
                <c:pt idx="52">
                  <c:v>18.546511627906977</c:v>
                </c:pt>
                <c:pt idx="53">
                  <c:v>19.2175899486008</c:v>
                </c:pt>
                <c:pt idx="54">
                  <c:v>19.280762564991335</c:v>
                </c:pt>
                <c:pt idx="55">
                  <c:v>19.807834441980784</c:v>
                </c:pt>
                <c:pt idx="56">
                  <c:v>20.190346702923183</c:v>
                </c:pt>
                <c:pt idx="57">
                  <c:v>20.198019801980198</c:v>
                </c:pt>
                <c:pt idx="58">
                  <c:v>21.349513268435793</c:v>
                </c:pt>
                <c:pt idx="59">
                  <c:v>23.354735152487962</c:v>
                </c:pt>
                <c:pt idx="60">
                  <c:v>23.566378633150038</c:v>
                </c:pt>
                <c:pt idx="61">
                  <c:v>25.549862041781633</c:v>
                </c:pt>
                <c:pt idx="62">
                  <c:v>25.778331257783311</c:v>
                </c:pt>
                <c:pt idx="63">
                  <c:v>26.068376068376068</c:v>
                </c:pt>
                <c:pt idx="64">
                  <c:v>26.3855421686747</c:v>
                </c:pt>
                <c:pt idx="65">
                  <c:v>27.092511013215859</c:v>
                </c:pt>
                <c:pt idx="66">
                  <c:v>27.254374158815612</c:v>
                </c:pt>
                <c:pt idx="67">
                  <c:v>28.2795963573714</c:v>
                </c:pt>
                <c:pt idx="68">
                  <c:v>28.282479038810614</c:v>
                </c:pt>
                <c:pt idx="69">
                  <c:v>31.34763948497854</c:v>
                </c:pt>
                <c:pt idx="70">
                  <c:v>33.10697451466006</c:v>
                </c:pt>
                <c:pt idx="71">
                  <c:v>33.195862348725576</c:v>
                </c:pt>
                <c:pt idx="72">
                  <c:v>34.711587544665647</c:v>
                </c:pt>
                <c:pt idx="73">
                  <c:v>38.016032064128254</c:v>
                </c:pt>
                <c:pt idx="74">
                  <c:v>40.387251542152157</c:v>
                </c:pt>
                <c:pt idx="75">
                  <c:v>42.252956504309481</c:v>
                </c:pt>
                <c:pt idx="76">
                  <c:v>45.576323987538942</c:v>
                </c:pt>
                <c:pt idx="77">
                  <c:v>47.066988092629117</c:v>
                </c:pt>
                <c:pt idx="78">
                  <c:v>47.331833980781028</c:v>
                </c:pt>
                <c:pt idx="79">
                  <c:v>48.088627869727709</c:v>
                </c:pt>
                <c:pt idx="80">
                  <c:v>49.033193683532069</c:v>
                </c:pt>
                <c:pt idx="81">
                  <c:v>53.676603432700993</c:v>
                </c:pt>
                <c:pt idx="82">
                  <c:v>54.372623574144484</c:v>
                </c:pt>
                <c:pt idx="83">
                  <c:v>57.099827882960412</c:v>
                </c:pt>
                <c:pt idx="84">
                  <c:v>59.97485331098072</c:v>
                </c:pt>
                <c:pt idx="85">
                  <c:v>61.292665214233843</c:v>
                </c:pt>
                <c:pt idx="86">
                  <c:v>79.306358381502889</c:v>
                </c:pt>
                <c:pt idx="87" formatCode="0.0">
                  <c:v>91.683943791753052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157815936"/>
        <c:axId val="157817472"/>
      </c:bar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Лист1!$C$2:$C$89</c:f>
              <c:numCache>
                <c:formatCode>General</c:formatCode>
                <c:ptCount val="8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D2-4A1E-8070-B5D6DAA6D3DE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Лист1!$D$2:$D$89</c:f>
              <c:numCache>
                <c:formatCode>General</c:formatCode>
                <c:ptCount val="8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2-4A1E-8070-B5D6DAA6D3DE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Лист1!$E$2:$E$89</c:f>
              <c:numCache>
                <c:formatCode>General</c:formatCode>
                <c:ptCount val="88"/>
                <c:pt idx="0" formatCode="0.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D2-4A1E-8070-B5D6DAA6D3DE}"/>
            </c:ext>
          </c:extLst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Ряд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Лист1!$F$2:$F$89</c:f>
              <c:numCache>
                <c:formatCode>General</c:formatCode>
                <c:ptCount val="8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D2-4A1E-8070-B5D6DAA6D3DE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Ряд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Лист1!$G$2:$G$89</c:f>
              <c:numCache>
                <c:formatCode>General</c:formatCode>
                <c:ptCount val="8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D2-4A1E-8070-B5D6DAA6D3DE}"/>
            </c:ext>
          </c:extLst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Ряд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Лист1!$A$2:$A$89</c:f>
              <c:strCache>
                <c:ptCount val="88"/>
                <c:pt idx="1">
                  <c:v>ГБУЗ "Туапсинская ЦРБ № 4" МЗ КК</c:v>
                </c:pt>
                <c:pt idx="2">
                  <c:v>ГБУЗ "Городская поликлиника № 15 города Краснодара" МЗ КК</c:v>
                </c:pt>
                <c:pt idx="3">
                  <c:v>ГБУЗ "Городская поликлиника № 1 г. Новороссийска" МЗ КК</c:v>
                </c:pt>
                <c:pt idx="4">
                  <c:v>ГБУЗ "Городская поликлиника № 19 города Краснодара" МЗ КК</c:v>
                </c:pt>
                <c:pt idx="5">
                  <c:v>ГБУЗ "Темрюкская центральная районная больница" МЗ КК</c:v>
                </c:pt>
                <c:pt idx="6">
                  <c:v>ГБУЗ "Городская больница города Армавира" МЗ КК</c:v>
                </c:pt>
                <c:pt idx="7">
                  <c:v>ГБУЗ "Туапсинская ЦРБ № 2" МЗ КК</c:v>
                </c:pt>
                <c:pt idx="8">
                  <c:v>ГБУЗ "Мостовская центральная районная больница" МЗ КК</c:v>
                </c:pt>
                <c:pt idx="9">
                  <c:v>ГБУЗ "Славянская центральная районная больница" МЗ КК</c:v>
                </c:pt>
                <c:pt idx="10">
                  <c:v>ГБУЗ "Гулькевичская ЦРБ" МЗ КК</c:v>
                </c:pt>
                <c:pt idx="11">
                  <c:v>ГБУЗ "Городская поликлиника № 5 г. Новороссийска" МЗ КК</c:v>
                </c:pt>
                <c:pt idx="12">
                  <c:v>ГБУЗ "Лабинская центральная районная больница" МЗ КК</c:v>
                </c:pt>
                <c:pt idx="13">
                  <c:v>ГБУЗ "Павловская ЦРБ" МЗ КК</c:v>
                </c:pt>
                <c:pt idx="14">
                  <c:v>ГБУЗ "Староминская центральная районная больница" МЗ КК</c:v>
                </c:pt>
                <c:pt idx="15">
                  <c:v>ГБУЗ "Городская поликлиника № 2 города Сочи" МЗ КК</c:v>
                </c:pt>
                <c:pt idx="16">
                  <c:v>ГБУЗ "Городская больница № 8 города Сочи" МЗ КК</c:v>
                </c:pt>
                <c:pt idx="17">
                  <c:v>ГБУЗ "Городская поликлиника № 8 города Краснодара" МЗ КК</c:v>
                </c:pt>
                <c:pt idx="18">
                  <c:v>ГБУЗ "Новокубанская центральная районная больница" МЗ КК</c:v>
                </c:pt>
                <c:pt idx="19">
                  <c:v>ГБУЗ "Городская больница № 4 г. Новороссийска" МЗ КК</c:v>
                </c:pt>
                <c:pt idx="20">
                  <c:v>ГБУЗ "Абинская ЦРБ" МЗ КК</c:v>
                </c:pt>
                <c:pt idx="21">
                  <c:v>ГБУЗ "Белоглинская ЦРБ" МЗ КК</c:v>
                </c:pt>
                <c:pt idx="22">
                  <c:v>ГБУЗ "Кореновская ЦРБ" МЗ КК</c:v>
                </c:pt>
                <c:pt idx="23">
                  <c:v>ГБУЗ "Отрадненская ЦРБ" МЗ КК</c:v>
                </c:pt>
                <c:pt idx="24">
                  <c:v>ГБУЗ "Городская поликлиника № 9 города Краснодара" МЗ КК</c:v>
                </c:pt>
                <c:pt idx="25">
                  <c:v>ГБУЗ "Городская больница № 2 г. Новороссийска" МЗ КК</c:v>
                </c:pt>
                <c:pt idx="26">
                  <c:v>ГБУЗ "НИИ - ККБ № 1" МЗ КК, АПО г.Краснодар</c:v>
                </c:pt>
                <c:pt idx="27">
                  <c:v>ЧУЗ "КБ" РЖД-Медицина" г. Краснодар"</c:v>
                </c:pt>
                <c:pt idx="28">
                  <c:v>ГБУЗ "Выселковская ЦРБ им.засл.вр. РФ В.Ф.Долгополова"</c:v>
                </c:pt>
                <c:pt idx="29">
                  <c:v>ГБУЗ "Каневская ЦРБ" МЗ КК</c:v>
                </c:pt>
                <c:pt idx="30">
                  <c:v>ГБУЗ "Крыловская ЦРБ" МЗ КК</c:v>
                </c:pt>
                <c:pt idx="31">
                  <c:v>ГБУЗ "Брюховецкая ЦРБ" МЗ КК</c:v>
                </c:pt>
                <c:pt idx="32">
                  <c:v>ГБУЗ "Ейская ЦРБ" МЗ КК</c:v>
                </c:pt>
                <c:pt idx="33">
                  <c:v>ГБУЗ "Городская больница города Кропоткина" МЗ КК</c:v>
                </c:pt>
                <c:pt idx="34">
                  <c:v>ГБУЗ "Туапсинская ЦРБ № 1" МЗ КК</c:v>
                </c:pt>
                <c:pt idx="35">
                  <c:v>ГБУЗ "Городская поликлиника № 3 г. Новороссийска" МЗ КК</c:v>
                </c:pt>
                <c:pt idx="36">
                  <c:v>ГБУЗ "Городская поликлиника № 3 г. Краснодара" МЗ КК</c:v>
                </c:pt>
                <c:pt idx="37">
                  <c:v>ГБУЗ "Городская поликлиника № 7 города Краснодара" МЗ КК</c:v>
                </c:pt>
                <c:pt idx="38">
                  <c:v>ГБУЗ "Городская поликлиника № 5 города Краснодара" МЗ КК</c:v>
                </c:pt>
                <c:pt idx="39">
                  <c:v>ГБУЗ "Городская поликлиника № 4 г. Краснодара" МЗ КК</c:v>
                </c:pt>
                <c:pt idx="40">
                  <c:v>ГБУЗ "Щербиновская центральная районная больница" МЗ КК</c:v>
                </c:pt>
                <c:pt idx="41">
                  <c:v>ГБУЗ "Городская поликлиника № 13 города Краснодара" МЗ КК</c:v>
                </c:pt>
                <c:pt idx="42">
                  <c:v>ГБУЗ "Старокорсунская УБ города Краснодара" МЗ КК</c:v>
                </c:pt>
                <c:pt idx="43">
                  <c:v>ГБУЗ "Городская поликлиника № 10 города Краснодара" МЗ КК</c:v>
                </c:pt>
                <c:pt idx="44">
                  <c:v>ГБУЗ "Усть-Лабинская центральная районная больница" МЗ КК</c:v>
                </c:pt>
                <c:pt idx="45">
                  <c:v>ГБУЗ "Туапсинская РБ № 3" МЗ КК</c:v>
                </c:pt>
                <c:pt idx="46">
                  <c:v>ГБУЗ "Городская поликлиника № 4 города Сочи" МЗ КК</c:v>
                </c:pt>
                <c:pt idx="47">
                  <c:v>ГБУЗ "Городская больница № 1 города Сочи" МЗ КК</c:v>
                </c:pt>
                <c:pt idx="48">
                  <c:v>ГБУЗ "Городская больница города Анапы" МЗ КК</c:v>
                </c:pt>
                <c:pt idx="49">
                  <c:v>ГБУЗ "Северская центральная районная больница" МЗ КК</c:v>
                </c:pt>
                <c:pt idx="50">
                  <c:v>ГБУЗ "Городская поликлиника №8 г. Новороссийска" МЗ КК</c:v>
                </c:pt>
                <c:pt idx="51">
                  <c:v>ГБУЗ "Горячеключевская ЦРБ" МЗ КК</c:v>
                </c:pt>
                <c:pt idx="52">
                  <c:v>ГБУЗ "Амбулатория № 1 г. Новороссийска" МЗ КК</c:v>
                </c:pt>
                <c:pt idx="53">
                  <c:v>ГБУЗ "Городская поликлиника г-к Геленджик" МЗ КК</c:v>
                </c:pt>
                <c:pt idx="54">
                  <c:v>ГБУЗ "Новопокровская центральная районная больница" МЗ КК</c:v>
                </c:pt>
                <c:pt idx="55">
                  <c:v>ГБУЗ "Городская поликлиника № 7 г. Новороссийска" МЗ КК</c:v>
                </c:pt>
                <c:pt idx="56">
                  <c:v>ГБУЗ "Приморско-Ахтарская ЦРБ им. Кравченко Н.Г." МЗ КК</c:v>
                </c:pt>
                <c:pt idx="57">
                  <c:v>ГБУЗ "Городская поликлиника № 14 города Краснодара" МЗ КК</c:v>
                </c:pt>
                <c:pt idx="58">
                  <c:v>ГБУЗ "Крымская ЦРБ" МЗ КК</c:v>
                </c:pt>
                <c:pt idx="59">
                  <c:v>ГБУЗ "Успенская центральная районная больница" МЗ КК</c:v>
                </c:pt>
                <c:pt idx="60">
                  <c:v>ГБУЗ "Городская поликлиника № 12 города Краснодара" МЗ КК</c:v>
                </c:pt>
                <c:pt idx="61">
                  <c:v>ГБУЗ "Белореченская ЦРБ" МЗ КК</c:v>
                </c:pt>
                <c:pt idx="62">
                  <c:v>ГБУЗ "Городская больница г-к Геленджик" МЗ КК, А-О филиал</c:v>
                </c:pt>
                <c:pt idx="63">
                  <c:v>ГБУЗ "Городская поликлиника № 3 города Сочи" МЗ КК</c:v>
                </c:pt>
                <c:pt idx="64">
                  <c:v>ГБУЗ "Городская поликлиника № 25 города Краснодара" МЗ КК</c:v>
                </c:pt>
                <c:pt idx="65">
                  <c:v>ГБУЗ "Кущевская ЦРБ" МЗ КК</c:v>
                </c:pt>
                <c:pt idx="66">
                  <c:v>ГБУЗ "Калининская ЦРБ" МЗ КК</c:v>
                </c:pt>
                <c:pt idx="67">
                  <c:v>ГБУЗ "Городская поликлиника № 27 города Краснодара" МЗ КК</c:v>
                </c:pt>
                <c:pt idx="68">
                  <c:v>ГБУЗ "Курганинская ЦРБ" МЗ КК</c:v>
                </c:pt>
                <c:pt idx="69">
                  <c:v>ГБУЗ "Тбилисская центральная районная больница" МЗ КК</c:v>
                </c:pt>
                <c:pt idx="70">
                  <c:v>ГБУЗ "Тихорецкая центральная районная больница" МЗ КК</c:v>
                </c:pt>
                <c:pt idx="71">
                  <c:v>ГБУЗ "Городская поликлиника № 1 города Сочи" МЗ КК</c:v>
                </c:pt>
                <c:pt idx="72">
                  <c:v>ГБУЗ "Городская поликлиника № 6 г. Новороссийска" МЗ КК</c:v>
                </c:pt>
                <c:pt idx="73">
                  <c:v>ГБУЗ "Городская поликлиника № 23 города Краснодара" МЗ КК</c:v>
                </c:pt>
                <c:pt idx="74">
                  <c:v>ГБУЗ "Красноармейская ЦРБ" МЗ КК</c:v>
                </c:pt>
                <c:pt idx="75">
                  <c:v>ГБУЗ "Городская больница № 2 города Краснодара" МЗ КК</c:v>
                </c:pt>
                <c:pt idx="76">
                  <c:v>ГБУЗ "Кавказская ЦРБ" МЗ КК</c:v>
                </c:pt>
                <c:pt idx="77">
                  <c:v>ГБУЗ "Городская поликлиника № 17 города Краснодара" МЗ КК</c:v>
                </c:pt>
                <c:pt idx="78">
                  <c:v>ГБУЗ "Городская больница № 3 города Сочи" МЗ КК</c:v>
                </c:pt>
                <c:pt idx="79">
                  <c:v>ГБУЗ "Динская ЦРБ" МЗ КК</c:v>
                </c:pt>
                <c:pt idx="80">
                  <c:v>ГБУЗ "Тимашевская центральная районная больница" МЗ КК</c:v>
                </c:pt>
                <c:pt idx="81">
                  <c:v>ГБУЗ "ЦРБ Апшеронского района" МЗ КК</c:v>
                </c:pt>
                <c:pt idx="82">
                  <c:v>ГБУЗ "Городская поликлиника № 2 г. Новороссийска" МЗ КК</c:v>
                </c:pt>
                <c:pt idx="83">
                  <c:v>ГБУЗ "Городская поликлиника № 11 города Краснодара" МЗ КК</c:v>
                </c:pt>
                <c:pt idx="84">
                  <c:v>ГБУЗ "Ленинградская центральная районная больница" МЗ КК</c:v>
                </c:pt>
                <c:pt idx="85">
                  <c:v>ГБУЗ "Городская поликлиника № 22 города Краснодара" МЗ КК</c:v>
                </c:pt>
                <c:pt idx="86">
                  <c:v>ГБУЗ "Городская больница № 4 города Сочи" МЗ КК</c:v>
                </c:pt>
                <c:pt idx="87">
                  <c:v>ГБУЗ "Городская поликлиника № 16 города Краснодара" МЗ КК</c:v>
                </c:pt>
              </c:strCache>
            </c:strRef>
          </c:cat>
          <c:val>
            <c:numRef>
              <c:f>Лист1!$H$2:$H$89</c:f>
              <c:numCache>
                <c:formatCode>General</c:formatCode>
                <c:ptCount val="8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ED2-4A1E-8070-B5D6DAA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15936"/>
        <c:axId val="157817472"/>
      </c:lineChart>
      <c:catAx>
        <c:axId val="1578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817472"/>
        <c:crosses val="autoZero"/>
        <c:auto val="1"/>
        <c:lblAlgn val="ctr"/>
        <c:lblOffset val="100"/>
        <c:noMultiLvlLbl val="0"/>
      </c:catAx>
      <c:valAx>
        <c:axId val="15781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81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036073661556537E-3"/>
          <c:w val="0.99302661988810925"/>
          <c:h val="0.7757878767309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ГП № 16 города Краснодара</c:v>
                </c:pt>
                <c:pt idx="1">
                  <c:v>Городская больница № 4 г. Сочи</c:v>
                </c:pt>
                <c:pt idx="2">
                  <c:v>ГП № 22 г. Краснодара</c:v>
                </c:pt>
                <c:pt idx="3">
                  <c:v>Ленинградская ЦРБ</c:v>
                </c:pt>
                <c:pt idx="4">
                  <c:v>ГП № 11 г. Краснодара</c:v>
                </c:pt>
                <c:pt idx="5">
                  <c:v>Городская поликлиника № 2 г. Новороссийска</c:v>
                </c:pt>
                <c:pt idx="6">
                  <c:v>ЦРБ Апшеронского района</c:v>
                </c:pt>
                <c:pt idx="7">
                  <c:v>Тимашевская ЦРБ</c:v>
                </c:pt>
                <c:pt idx="8">
                  <c:v>Динская ЦРБ</c:v>
                </c:pt>
                <c:pt idx="9">
                  <c:v>Городская больница № 3 г. Сочи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91.683943791753052</c:v>
                </c:pt>
                <c:pt idx="1">
                  <c:v>79.306358381502889</c:v>
                </c:pt>
                <c:pt idx="2">
                  <c:v>61.292665214233843</c:v>
                </c:pt>
                <c:pt idx="3">
                  <c:v>59.97485331098072</c:v>
                </c:pt>
                <c:pt idx="4">
                  <c:v>57.099827882960412</c:v>
                </c:pt>
                <c:pt idx="5">
                  <c:v>54.372623574144484</c:v>
                </c:pt>
                <c:pt idx="6">
                  <c:v>53.676603432700993</c:v>
                </c:pt>
                <c:pt idx="7">
                  <c:v>49.033193683532069</c:v>
                </c:pt>
                <c:pt idx="8">
                  <c:v>48.088627869727709</c:v>
                </c:pt>
                <c:pt idx="9">
                  <c:v>47.331833980781028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C-42A4-8AD0-FFF13D14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57967872"/>
        <c:axId val="157969408"/>
      </c:barChart>
      <c:catAx>
        <c:axId val="1579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/>
          <a:lstStyle/>
          <a:p>
            <a:pPr>
              <a:defRPr sz="1200"/>
            </a:pPr>
            <a:endParaRPr lang="ru-RU"/>
          </a:p>
        </c:txPr>
        <c:crossAx val="157969408"/>
        <c:crosses val="autoZero"/>
        <c:auto val="0"/>
        <c:lblAlgn val="ctr"/>
        <c:lblOffset val="100"/>
        <c:noMultiLvlLbl val="0"/>
      </c:catAx>
      <c:valAx>
        <c:axId val="1579694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96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80659448818893E-2"/>
          <c:y val="9.1488367895646669E-2"/>
          <c:w val="0.91655684055118114"/>
          <c:h val="0.584747872493364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Избыточная масса тела</c:v>
                </c:pt>
                <c:pt idx="1">
                  <c:v>Ожирение</c:v>
                </c:pt>
                <c:pt idx="2">
                  <c:v>Низкая физическая активность</c:v>
                </c:pt>
                <c:pt idx="3">
                  <c:v>Пагубное потребление алкоголя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0.19500000000000001</c:v>
                </c:pt>
                <c:pt idx="1">
                  <c:v>0.1</c:v>
                </c:pt>
                <c:pt idx="2">
                  <c:v>0.249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18048"/>
        <c:axId val="32432128"/>
      </c:barChart>
      <c:catAx>
        <c:axId val="3241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32128"/>
        <c:crosses val="autoZero"/>
        <c:auto val="1"/>
        <c:lblAlgn val="ctr"/>
        <c:lblOffset val="100"/>
        <c:noMultiLvlLbl val="0"/>
      </c:catAx>
      <c:valAx>
        <c:axId val="3243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1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21954243626005E-2"/>
          <c:y val="0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Туапсинская ЦРБ № 4</c:v>
                </c:pt>
                <c:pt idx="1">
                  <c:v>ГП № 15 г. Краснодара</c:v>
                </c:pt>
                <c:pt idx="2">
                  <c:v>Городская поликлиника № 1 г. Новороссийска</c:v>
                </c:pt>
                <c:pt idx="3">
                  <c:v>ГП № 19 г. Краснодара</c:v>
                </c:pt>
                <c:pt idx="4">
                  <c:v>Темрюкская ЦРБ</c:v>
                </c:pt>
                <c:pt idx="5">
                  <c:v>ГБ г. Армавира</c:v>
                </c:pt>
                <c:pt idx="6">
                  <c:v>Туапсинская ЦРБ № 2</c:v>
                </c:pt>
                <c:pt idx="7">
                  <c:v>Мостовская ЦРБ</c:v>
                </c:pt>
                <c:pt idx="8">
                  <c:v>Славянская ЦРБ</c:v>
                </c:pt>
                <c:pt idx="9">
                  <c:v>Гулькевичская ЦРБ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0</c:v>
                </c:pt>
                <c:pt idx="1">
                  <c:v>0.53803616798684806</c:v>
                </c:pt>
                <c:pt idx="2">
                  <c:v>0.62650602409638556</c:v>
                </c:pt>
                <c:pt idx="3">
                  <c:v>1.026167265264238</c:v>
                </c:pt>
                <c:pt idx="4">
                  <c:v>1.4519553455242791</c:v>
                </c:pt>
                <c:pt idx="5">
                  <c:v>1.6717173399047587</c:v>
                </c:pt>
                <c:pt idx="6">
                  <c:v>2.2660098522167487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57990272"/>
        <c:axId val="157992064"/>
      </c:barChart>
      <c:catAx>
        <c:axId val="1579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992064"/>
        <c:crosses val="autoZero"/>
        <c:auto val="0"/>
        <c:lblAlgn val="ctr"/>
        <c:lblOffset val="100"/>
        <c:tickLblSkip val="1"/>
        <c:noMultiLvlLbl val="0"/>
      </c:catAx>
      <c:valAx>
        <c:axId val="15799206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99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620665252971"/>
          <c:y val="0.17938114915989828"/>
          <c:w val="0.61459069632402752"/>
          <c:h val="0.7086134496313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732039244418795"/>
                  <c:y val="-5.7175447843466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506319688009311"/>
                  <c:y val="-8.625282846410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785788128106138"/>
                  <c:y val="0.11521316919085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0.56899999999999995</c:v>
                </c:pt>
                <c:pt idx="1">
                  <c:v>0.189</c:v>
                </c:pt>
                <c:pt idx="2">
                  <c:v>0.24199999999999999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0517782372949"/>
          <c:y val="0.91080233103128339"/>
          <c:w val="0.25823534156713901"/>
          <c:h val="6.8974449209197791E-2"/>
        </c:manualLayout>
      </c:layout>
      <c:overlay val="0"/>
      <c:spPr>
        <a:noFill/>
        <a:ln>
          <a:solidFill>
            <a:schemeClr val="accent1">
              <a:lumMod val="40000"/>
              <a:lumOff val="6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146889582662629"/>
                  <c:y val="-0.12495624163169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821303746875313"/>
                  <c:y val="7.392143754217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101271384826111E-2"/>
                  <c:y val="0.11024217877225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0.73099999999999998</c:v>
                </c:pt>
                <c:pt idx="1">
                  <c:v>0.19400000000000001</c:v>
                </c:pt>
                <c:pt idx="2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79215605974384"/>
          <c:y val="0.8105642566479776"/>
          <c:w val="0.32109463729157389"/>
          <c:h val="8.5267607121754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80659448818893E-2"/>
          <c:y val="9.1488367895646669E-2"/>
          <c:w val="0.91655684055118114"/>
          <c:h val="0.584747872493364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Гиперхолестеринемия</c:v>
                </c:pt>
                <c:pt idx="1">
                  <c:v>Гипергликемия</c:v>
                </c:pt>
                <c:pt idx="2">
                  <c:v>Курение</c:v>
                </c:pt>
                <c:pt idx="3">
                  <c:v>Нерациональное питание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0.153</c:v>
                </c:pt>
                <c:pt idx="1">
                  <c:v>5.5E-2</c:v>
                </c:pt>
                <c:pt idx="2">
                  <c:v>0.19500000000000001</c:v>
                </c:pt>
                <c:pt idx="3">
                  <c:v>0.25600000000000001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76544"/>
        <c:axId val="32597120"/>
      </c:barChart>
      <c:catAx>
        <c:axId val="324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7120"/>
        <c:crosses val="autoZero"/>
        <c:auto val="1"/>
        <c:lblAlgn val="ctr"/>
        <c:lblOffset val="100"/>
        <c:noMultiLvlLbl val="0"/>
      </c:catAx>
      <c:valAx>
        <c:axId val="325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85635987706022E-2"/>
          <c:y val="0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"Лабинская ЦРБ" МЗ КК</c:v>
                </c:pt>
                <c:pt idx="1">
                  <c:v>ГБУЗ "ГБ г-к Геленджик" МЗ КК, А-О филиал</c:v>
                </c:pt>
                <c:pt idx="2">
                  <c:v>ГБУЗ "ГП № 4 г. Сочи" МЗ КК</c:v>
                </c:pt>
                <c:pt idx="3">
                  <c:v>ГБУЗ "ГП № 12 г. Краснодара" МЗ КК</c:v>
                </c:pt>
                <c:pt idx="4">
                  <c:v>ГБУЗ "ГБ г. Армавира" МЗ КК</c:v>
                </c:pt>
                <c:pt idx="5">
                  <c:v>ГБУЗ "ГБ № 8 г. Сочи" МЗ КК</c:v>
                </c:pt>
                <c:pt idx="6">
                  <c:v>ГБУЗ "Амб. № 1 г. Новороссийска" МЗ КК</c:v>
                </c:pt>
                <c:pt idx="7">
                  <c:v>ГБУЗ "Курганинская ЦРБ" МЗ КК</c:v>
                </c:pt>
                <c:pt idx="8">
                  <c:v>ГБУЗ "ГП № 4 г. Краснодара" МЗ КК</c:v>
                </c:pt>
                <c:pt idx="9">
                  <c:v>ГБУЗ "ГП № 5 г. Краснодара"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9.8522167487684734E-2</c:v>
                </c:pt>
                <c:pt idx="1">
                  <c:v>0.18518518518518517</c:v>
                </c:pt>
                <c:pt idx="2">
                  <c:v>0.42183979674991612</c:v>
                </c:pt>
                <c:pt idx="3">
                  <c:v>0.70403466016788518</c:v>
                </c:pt>
                <c:pt idx="4">
                  <c:v>0.79208693446748735</c:v>
                </c:pt>
                <c:pt idx="5">
                  <c:v>0.82209106239460372</c:v>
                </c:pt>
                <c:pt idx="6">
                  <c:v>1.6192384769539079</c:v>
                </c:pt>
                <c:pt idx="7">
                  <c:v>2.0541909901971582</c:v>
                </c:pt>
                <c:pt idx="8">
                  <c:v>2.3766957619097697</c:v>
                </c:pt>
                <c:pt idx="9">
                  <c:v>2.4441984873639551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32606464"/>
        <c:axId val="32664192"/>
      </c:barChart>
      <c:catAx>
        <c:axId val="326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64192"/>
        <c:crosses val="autoZero"/>
        <c:auto val="0"/>
        <c:lblAlgn val="ctr"/>
        <c:lblOffset val="100"/>
        <c:tickLblSkip val="1"/>
        <c:noMultiLvlLbl val="0"/>
      </c:catAx>
      <c:valAx>
        <c:axId val="326641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260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40552049493796E-4"/>
          <c:y val="0.1033235282950985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"Усть-Лабинская ЦРБ" МЗ КК</c:v>
                </c:pt>
                <c:pt idx="1">
                  <c:v>ГБУЗ "Приморско-Ахтарская ЦРБ" МЗ КК</c:v>
                </c:pt>
                <c:pt idx="2">
                  <c:v>ГБУЗ "Каневская ЦРБ" МЗ КК</c:v>
                </c:pt>
                <c:pt idx="3">
                  <c:v>ГБУЗ "ГП № 7 г. Краснодара" МЗ КК</c:v>
                </c:pt>
                <c:pt idx="4">
                  <c:v>ГБУЗ "ГП г-к Геленджик" МЗ КК</c:v>
                </c:pt>
                <c:pt idx="5">
                  <c:v>ГБУЗ "Северская ЦРБ" МЗ КК</c:v>
                </c:pt>
                <c:pt idx="6">
                  <c:v>ГБУЗ "Ленинградская ЦРБ" МЗ КК</c:v>
                </c:pt>
                <c:pt idx="7">
                  <c:v>ГБУЗ "ГП № 3 г. Краснодара" МЗ КК</c:v>
                </c:pt>
                <c:pt idx="8">
                  <c:v>ГБУЗ "ГП № 3 г. Новороссийска" МЗ КК</c:v>
                </c:pt>
                <c:pt idx="9">
                  <c:v>ГБУЗ "ГП № 14 г. Краснодара"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45.113295631381185</c:v>
                </c:pt>
                <c:pt idx="1">
                  <c:v>28</c:v>
                </c:pt>
                <c:pt idx="2">
                  <c:v>27.497824317116308</c:v>
                </c:pt>
                <c:pt idx="3">
                  <c:v>25.378179955608672</c:v>
                </c:pt>
                <c:pt idx="4">
                  <c:v>22.619211591967165</c:v>
                </c:pt>
                <c:pt idx="5">
                  <c:v>21.929262168082492</c:v>
                </c:pt>
                <c:pt idx="6">
                  <c:v>20.384272808245324</c:v>
                </c:pt>
                <c:pt idx="7">
                  <c:v>19.890114082948607</c:v>
                </c:pt>
                <c:pt idx="8">
                  <c:v>18.326381647549532</c:v>
                </c:pt>
                <c:pt idx="9">
                  <c:v>17.120753447695929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33293056"/>
        <c:axId val="33294592"/>
      </c:barChart>
      <c:catAx>
        <c:axId val="332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94592"/>
        <c:crosses val="autoZero"/>
        <c:auto val="0"/>
        <c:lblAlgn val="ctr"/>
        <c:lblOffset val="100"/>
        <c:tickLblSkip val="1"/>
        <c:noMultiLvlLbl val="0"/>
      </c:catAx>
      <c:valAx>
        <c:axId val="332945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29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4801224947952"/>
          <c:y val="0.14158875797322829"/>
          <c:w val="0.40299312959563821"/>
          <c:h val="0.43540755361352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D10B6-81A2-4B04-9CAC-36EDFDCEE528}" type="VALUE">
                      <a:rPr lang="en-US" sz="1400" smtClean="0"/>
                      <a:pPr>
                        <a:defRPr sz="14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58995E-A4C0-4427-973E-BE362C23AE13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3BCFCA-0F0C-4D4F-BAEA-B0504EC4EF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0ADE4FB-7909-4F73-9D42-E72D1529E8A4}" type="VALUE">
                      <a:rPr lang="en-US" sz="1400" b="1" smtClean="0"/>
                      <a:pPr/>
                      <a:t>[ЗНАЧЕНИЕ]</a:t>
                    </a:fld>
                    <a:r>
                      <a:rPr lang="en-US" sz="1400" b="1" baseline="0" dirty="0" smtClean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2760235968090508E-3"/>
                  <c:y val="-1.200612066359248E-2"/>
                </c:manualLayout>
              </c:layout>
              <c:tx>
                <c:rich>
                  <a:bodyPr/>
                  <a:lstStyle/>
                  <a:p>
                    <a:fld id="{E9316372-0292-4987-AA65-2C6F4D3E2343}" type="VALUE">
                      <a:rPr lang="en-US" sz="140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БСК</c:v>
                </c:pt>
                <c:pt idx="1">
                  <c:v>Прочие</c:v>
                </c:pt>
                <c:pt idx="2">
                  <c:v>Заболевания органов пищеварения</c:v>
                </c:pt>
                <c:pt idx="3">
                  <c:v>Заболевания органов дыхания</c:v>
                </c:pt>
                <c:pt idx="4">
                  <c:v>Сахарный диабет</c:v>
                </c:pt>
                <c:pt idx="5">
                  <c:v>ЗНО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0.45800000000000002</c:v>
                </c:pt>
                <c:pt idx="1">
                  <c:v>0.371</c:v>
                </c:pt>
                <c:pt idx="2">
                  <c:v>8.4000000000000005E-2</c:v>
                </c:pt>
                <c:pt idx="3">
                  <c:v>3.4000000000000002E-2</c:v>
                </c:pt>
                <c:pt idx="4">
                  <c:v>2.5999999999999999E-2</c:v>
                </c:pt>
                <c:pt idx="5" formatCode="0.00%">
                  <c:v>1.2E-2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71210172343451"/>
          <c:y val="0.62096269073308685"/>
          <c:w val="0.54224744325448893"/>
          <c:h val="0.32674890369334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07664599288031"/>
          <c:y val="0.10622020170924418"/>
          <c:w val="0.5269518719620937"/>
          <c:h val="0.508353570598725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10"/>
          <c:dPt>
            <c:idx val="0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8E-411A-B636-084119F47964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8E-411A-B636-084119F47964}"/>
              </c:ext>
            </c:extLst>
          </c:dPt>
          <c:dPt>
            <c:idx val="2"/>
            <c:bubble3D val="0"/>
            <c:explosion val="0"/>
            <c:spPr>
              <a:solidFill>
                <a:schemeClr val="accent5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8E-411A-B636-084119F4796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8E-411A-B636-084119F4796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027C74-3B6A-440F-968B-E2E70B92248E}" type="VALUE">
                      <a:rPr lang="en-US" sz="1600" b="1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8E-411A-B636-084119F479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45239B-A45E-43E1-A9F2-CFD4C2BAC256}" type="VALUE">
                      <a:rPr lang="en-US" sz="1600" b="1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8E-411A-B636-084119F479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CC97DD-998C-46B1-B503-64D3EF24B7B6}" type="VALUE">
                      <a:rPr lang="en-US" sz="1600" b="1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8E-411A-B636-084119F479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1 гр.здоровья</c:v>
                </c:pt>
                <c:pt idx="1">
                  <c:v>2 гр.здоровья</c:v>
                </c:pt>
                <c:pt idx="2">
                  <c:v>3 гр.здоровья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0.26500000000000001</c:v>
                </c:pt>
                <c:pt idx="1">
                  <c:v>0.23200000000000001</c:v>
                </c:pt>
                <c:pt idx="2">
                  <c:v>0.503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8E-411A-B636-084119F479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106276161513261"/>
          <c:y val="0.64924003635354699"/>
          <c:w val="0.40412726390968301"/>
          <c:h val="0.28814401808657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96247300092366E-2"/>
          <c:y val="0"/>
          <c:w val="0.97911946680592821"/>
          <c:h val="0.6299478528040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"Гулькевичская ЦРБ" МЗ КК</c:v>
                </c:pt>
                <c:pt idx="1">
                  <c:v>ГБУЗ "Щербиновская ЦРБ" МЗ КК</c:v>
                </c:pt>
                <c:pt idx="2">
                  <c:v>ГБУЗ "ГП № 8 г. Новороссийска" МЗ КК</c:v>
                </c:pt>
                <c:pt idx="3">
                  <c:v>ГБУЗ "ГБ № 4 г. Сочи" МЗ КК</c:v>
                </c:pt>
                <c:pt idx="4">
                  <c:v>ГБУЗ "Новокубанская ЦРБ" МЗ КК</c:v>
                </c:pt>
                <c:pt idx="5">
                  <c:v>ГБУЗ "ГП № 2 г. Сочи" МЗ КК</c:v>
                </c:pt>
                <c:pt idx="6">
                  <c:v>ГБУЗ "Темрюкская ЦРБ" МЗ КК</c:v>
                </c:pt>
                <c:pt idx="7">
                  <c:v>ГБУЗ "ГП № 16 г. Краснодара" МЗ КК</c:v>
                </c:pt>
                <c:pt idx="8">
                  <c:v>ГБУЗ "ГБ г-к Геленджик" МЗ КК, А-О филиал</c:v>
                </c:pt>
                <c:pt idx="9">
                  <c:v>ГБУЗ "Туапсинская ЦРБ № 1"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1.6596572152127709</c:v>
                </c:pt>
                <c:pt idx="1">
                  <c:v>2.0999416682869922</c:v>
                </c:pt>
                <c:pt idx="2">
                  <c:v>3.0701754385964914</c:v>
                </c:pt>
                <c:pt idx="3">
                  <c:v>3.3067572866291988</c:v>
                </c:pt>
                <c:pt idx="4">
                  <c:v>3.5718253527385846</c:v>
                </c:pt>
                <c:pt idx="5">
                  <c:v>3.705678485737137</c:v>
                </c:pt>
                <c:pt idx="6">
                  <c:v>4.0782086855520427</c:v>
                </c:pt>
                <c:pt idx="7">
                  <c:v>4.7133333333333329</c:v>
                </c:pt>
                <c:pt idx="8">
                  <c:v>8.7942287873582963</c:v>
                </c:pt>
                <c:pt idx="9">
                  <c:v>10.329627271391487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4496000"/>
        <c:axId val="64497536"/>
      </c:barChart>
      <c:catAx>
        <c:axId val="644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97536"/>
        <c:crosses val="autoZero"/>
        <c:auto val="0"/>
        <c:lblAlgn val="ctr"/>
        <c:lblOffset val="100"/>
        <c:tickLblSkip val="1"/>
        <c:noMultiLvlLbl val="0"/>
      </c:catAx>
      <c:valAx>
        <c:axId val="64497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44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0.49462</cdr:x>
      <cdr:y>0.07941</cdr:y>
    </cdr:from>
    <cdr:to>
      <cdr:x>0.56542</cdr:x>
      <cdr:y>0.14378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59954" y="419993"/>
          <a:ext cx="395057" cy="34045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0.41971</cdr:x>
      <cdr:y>0.18934</cdr:y>
    </cdr:from>
    <cdr:to>
      <cdr:x>0.57234</cdr:x>
      <cdr:y>0.33134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D4CF8FE0-1B3E-3B17-12DB-DBEDF97E7B5E}"/>
            </a:ext>
          </a:extLst>
        </cdr:cNvPr>
        <cdr:cNvCxnSpPr/>
      </cdr:nvCxnSpPr>
      <cdr:spPr>
        <a:xfrm xmlns:a="http://schemas.openxmlformats.org/drawingml/2006/main">
          <a:off x="1979967" y="239996"/>
          <a:ext cx="720022" cy="17999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0.03474</cdr:x>
      <cdr:y>0.04137</cdr:y>
    </cdr:from>
    <cdr:to>
      <cdr:x>0.82213</cdr:x>
      <cdr:y>0.12963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9997" y="179997"/>
          <a:ext cx="4079932" cy="3840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0.84528</cdr:x>
      <cdr:y>0.02758</cdr:y>
    </cdr:from>
    <cdr:to>
      <cdr:x>0.95944</cdr:x>
      <cdr:y>0.16352</cdr:y>
    </cdr:to>
    <cdr:pic>
      <cdr:nvPicPr>
        <cdr:cNvPr id="7" name="Picture 10" descr="Секс, Мужчина, Женщина значок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79927" y="119998"/>
          <a:ext cx="591513" cy="59151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D47B8-E81E-469C-9BC5-328C982DBA96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4491-F68B-4090-9149-BD524E6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1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5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3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6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9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1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7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6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3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1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253B-E7D9-42DA-AD10-CDAE7448F6A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s://top-fon.com/uploads/posts/2023-02/1675317599_top-fon-com-p-vrach-fon-prezentatsii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top-fon.com/uploads/posts/2023-02/1675317599_top-fon-com-p-vrach-fon-prezentatsii-54.jpg"/>
          <p:cNvSpPr>
            <a:spLocks noChangeAspect="1" noChangeArrowheads="1"/>
          </p:cNvSpPr>
          <p:nvPr/>
        </p:nvSpPr>
        <p:spPr bwMode="auto">
          <a:xfrm>
            <a:off x="332688" y="-8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792940"/>
            <a:ext cx="9646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pic>
        <p:nvPicPr>
          <p:cNvPr id="1026" name="Picture 2" descr="https://petrsu.ru/files/news_notice_event/2015/10/21/1445407748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9945" y="101805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Организация проведения профилактических мероприятий</a:t>
            </a:r>
            <a:b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в Краснодарском крае по итогам</a:t>
            </a:r>
            <a:b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9 </a:t>
            </a: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месяцев 2024 года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Резервы повышения охвата и эффективности диспансеризации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099" y="609047"/>
            <a:ext cx="11557695" cy="539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направления на 2 этап диспансеризации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итогам 9 месяцев 2024 года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475547"/>
              </p:ext>
            </p:extLst>
          </p:nvPr>
        </p:nvGraphicFramePr>
        <p:xfrm>
          <a:off x="576092" y="1509032"/>
          <a:ext cx="10919818" cy="2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0550"/>
              </p:ext>
            </p:extLst>
          </p:nvPr>
        </p:nvGraphicFramePr>
        <p:xfrm>
          <a:off x="636091" y="4388984"/>
          <a:ext cx="11099816" cy="252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6069" y="1149038"/>
            <a:ext cx="911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Медицинские организации с наименьшим охватом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направленных на 2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от числа прошедших 1 этап диспансеризации)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6076" y="3788994"/>
            <a:ext cx="911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Медицинские организации с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наименьшими показателями 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прошедших 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от числа направленных)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ЦП 88%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5920" y="4328985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43,5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55939" y="4328985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43,4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6016" y="1689029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ЦП 60%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6086" y="1929025"/>
            <a:ext cx="3679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Среднекраевой </a:t>
            </a:r>
            <a:r>
              <a:rPr lang="ru-RU" sz="16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показатель -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40,2%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6087" y="4568981"/>
            <a:ext cx="398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Среднекраевой </a:t>
            </a:r>
            <a:r>
              <a:rPr lang="ru-RU" sz="16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показатель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78,5%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5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22F92-EFE0-E737-0018-FDB4AC2B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90" y="429050"/>
            <a:ext cx="10515600" cy="978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частоты первичного выявления БСК и ЗНО в рамках ПМО и диспансеризации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 – 9 мес. 2024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гг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="" xmlns:a16="http://schemas.microsoft.com/office/drawing/2014/main" id="{B02F7668-6288-2C5B-2F5F-1929B2020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502840"/>
              </p:ext>
            </p:extLst>
          </p:nvPr>
        </p:nvGraphicFramePr>
        <p:xfrm>
          <a:off x="6455994" y="2649013"/>
          <a:ext cx="5110045" cy="305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423A790-E836-74CF-C155-EDE6C05F7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77086"/>
              </p:ext>
            </p:extLst>
          </p:nvPr>
        </p:nvGraphicFramePr>
        <p:xfrm>
          <a:off x="1844862" y="3520440"/>
          <a:ext cx="475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4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96065" y="5768961"/>
            <a:ext cx="287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1,3 раза в КК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75962" y="5768961"/>
            <a:ext cx="262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1,7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раза в КК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0772" y="7620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56064" y="5768961"/>
            <a:ext cx="431595" cy="33460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615958" y="5768961"/>
            <a:ext cx="418575" cy="362466"/>
          </a:xfrm>
          <a:prstGeom prst="downArrow">
            <a:avLst>
              <a:gd name="adj1" fmla="val 50000"/>
              <a:gd name="adj2" fmla="val 5776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475977" y="3249003"/>
            <a:ext cx="3299945" cy="899985"/>
          </a:xfrm>
          <a:prstGeom prst="straightConnector1">
            <a:avLst/>
          </a:prstGeom>
          <a:ln w="19050" cmpd="sng">
            <a:solidFill>
              <a:schemeClr val="accent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Объект 5">
            <a:extLst>
              <a:ext uri="{FF2B5EF4-FFF2-40B4-BE49-F238E27FC236}">
                <a16:creationId xmlns="" xmlns:a16="http://schemas.microsoft.com/office/drawing/2014/main" id="{13F0756B-A512-357D-2A04-26AE5D541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622968"/>
              </p:ext>
            </p:extLst>
          </p:nvPr>
        </p:nvGraphicFramePr>
        <p:xfrm>
          <a:off x="756089" y="2049023"/>
          <a:ext cx="5280431" cy="35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6099" y="168902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Первичное выявление БСК в Краснодарском крае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100 тыс. прошедших ПМО и диспансеризацию)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7676" y="168603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Первичное выявление ЗНО в Краснодарском крае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100 тыс. прошедших ПМО и диспансеризацию)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5976" y="3908992"/>
            <a:ext cx="444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256064" y="6188954"/>
            <a:ext cx="431595" cy="394605"/>
          </a:xfrm>
          <a:prstGeom prst="downArrow">
            <a:avLst>
              <a:gd name="adj1" fmla="val 50000"/>
              <a:gd name="adj2" fmla="val 476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96065" y="6188954"/>
            <a:ext cx="241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1,7 раза в РФ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5960" y="6128955"/>
            <a:ext cx="269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1,5 раза в РФ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8615958" y="6188954"/>
            <a:ext cx="404784" cy="337751"/>
          </a:xfrm>
          <a:prstGeom prst="downArrow">
            <a:avLst>
              <a:gd name="adj1" fmla="val 50000"/>
              <a:gd name="adj2" fmla="val 5044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076067" y="3009007"/>
            <a:ext cx="3299945" cy="839986"/>
          </a:xfrm>
          <a:prstGeom prst="straightConnector1">
            <a:avLst/>
          </a:prstGeom>
          <a:ln w="19050">
            <a:solidFill>
              <a:schemeClr val="accent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B032A4E7-3342-C689-1635-A07DE747D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49378"/>
              </p:ext>
            </p:extLst>
          </p:nvPr>
        </p:nvGraphicFramePr>
        <p:xfrm>
          <a:off x="516093" y="5468966"/>
          <a:ext cx="4717431" cy="126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01B5A8-DAAE-DA0D-F522-372C7883EDBE}"/>
              </a:ext>
            </a:extLst>
          </p:cNvPr>
          <p:cNvSpPr txBox="1"/>
          <p:nvPr/>
        </p:nvSpPr>
        <p:spPr>
          <a:xfrm>
            <a:off x="2256064" y="2049023"/>
            <a:ext cx="653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ервичное</a:t>
            </a:r>
            <a:r>
              <a:rPr lang="ru-RU" sz="1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БСК (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абс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</a:p>
          <a:p>
            <a:pPr algn="ctr"/>
            <a:endParaRPr lang="ru-RU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B605E3-3376-42FF-E4E5-8FDB0933E533}"/>
              </a:ext>
            </a:extLst>
          </p:cNvPr>
          <p:cNvSpPr txBox="1"/>
          <p:nvPr/>
        </p:nvSpPr>
        <p:spPr>
          <a:xfrm>
            <a:off x="276097" y="4448983"/>
            <a:ext cx="5579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Первичное</a:t>
            </a:r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ЗНО (</a:t>
            </a:r>
            <a:r>
              <a:rPr lang="ru-RU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абс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6215998" y="4448983"/>
            <a:ext cx="540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выявленных ЗНО на 0-2 ст.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01B5A8-DAAE-DA0D-F522-372C7883EDBE}"/>
              </a:ext>
            </a:extLst>
          </p:cNvPr>
          <p:cNvSpPr txBox="1"/>
          <p:nvPr/>
        </p:nvSpPr>
        <p:spPr>
          <a:xfrm>
            <a:off x="4716023" y="2769011"/>
            <a:ext cx="1319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C3300"/>
                </a:solidFill>
              </a:rPr>
              <a:t> </a:t>
            </a:r>
            <a:r>
              <a:rPr lang="ru-RU" sz="1600" b="1" i="1" dirty="0">
                <a:solidFill>
                  <a:srgbClr val="CC3300"/>
                </a:solidFill>
                <a:cs typeface="Times New Roman" panose="02020603050405020304" pitchFamily="18" charset="0"/>
              </a:rPr>
              <a:t>на </a:t>
            </a:r>
            <a:r>
              <a:rPr lang="ru-RU" sz="1600" b="1" i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5,4%</a:t>
            </a:r>
            <a:endParaRPr lang="ru-RU" sz="1600" b="1" i="1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01B5A8-DAAE-DA0D-F522-372C7883EDBE}"/>
              </a:ext>
            </a:extLst>
          </p:cNvPr>
          <p:cNvSpPr txBox="1"/>
          <p:nvPr/>
        </p:nvSpPr>
        <p:spPr>
          <a:xfrm>
            <a:off x="2316063" y="5408967"/>
            <a:ext cx="1019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6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8,8</a:t>
            </a:r>
            <a:r>
              <a:rPr lang="en-US" sz="16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1600" b="1" i="1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0772" y="7620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076017" y="3069006"/>
            <a:ext cx="719988" cy="24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56084" y="429050"/>
            <a:ext cx="9299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первичного выявления БСК и ЗНО при проведении ПМО и диспансеризации за 9 месяцев 2024 г в сравнении аналогичным периодом 2023 г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Объект 5">
            <a:extLst>
              <a:ext uri="{FF2B5EF4-FFF2-40B4-BE49-F238E27FC236}">
                <a16:creationId xmlns="" xmlns:a16="http://schemas.microsoft.com/office/drawing/2014/main" id="{B032A4E7-3342-C689-1635-A07DE747D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050394"/>
              </p:ext>
            </p:extLst>
          </p:nvPr>
        </p:nvGraphicFramePr>
        <p:xfrm>
          <a:off x="2496060" y="2589014"/>
          <a:ext cx="5459909" cy="186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B032A4E7-3342-C689-1635-A07DE747D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598542"/>
              </p:ext>
            </p:extLst>
          </p:nvPr>
        </p:nvGraphicFramePr>
        <p:xfrm>
          <a:off x="5856004" y="4688979"/>
          <a:ext cx="4777430" cy="204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075917" y="5228970"/>
            <a:ext cx="172995" cy="131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075917" y="5588964"/>
            <a:ext cx="164755" cy="1400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75912" y="5048973"/>
            <a:ext cx="584886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КК</a:t>
            </a:r>
            <a:endParaRPr lang="ru-RU" sz="12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endParaRPr lang="ru-RU" sz="1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7188" y="5588964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2 377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27217" y="5228970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2 605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5DB0D-C549-007E-7A18-014779B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0" y="249053"/>
            <a:ext cx="10559824" cy="939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Первичное выявление БСК на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100 тыс. прошедших ПМО 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диспансеризацию за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месяцев  2024 года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МО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достигли значений выше среднего показателя по краю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F62E8-904A-B9FA-F8B5-06F5FAA17EB2}"/>
              </a:ext>
            </a:extLst>
          </p:cNvPr>
          <p:cNvSpPr txBox="1"/>
          <p:nvPr/>
        </p:nvSpPr>
        <p:spPr>
          <a:xfrm>
            <a:off x="2024742" y="1436915"/>
            <a:ext cx="7251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едицинские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 с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наибольшими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показателями частоты первичного выявления БСК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8C9A4D-8FBC-B96C-9E81-E1A35C5ACF56}"/>
              </a:ext>
            </a:extLst>
          </p:cNvPr>
          <p:cNvSpPr txBox="1"/>
          <p:nvPr/>
        </p:nvSpPr>
        <p:spPr>
          <a:xfrm>
            <a:off x="2136066" y="3548998"/>
            <a:ext cx="6775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</a:t>
            </a:r>
            <a:r>
              <a:rPr lang="ru-RU" dirty="0" smtClean="0">
                <a:solidFill>
                  <a:srgbClr val="C00000"/>
                </a:solidFill>
              </a:rPr>
              <a:t>едицинские </a:t>
            </a:r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организации</a:t>
            </a:r>
            <a:r>
              <a:rPr lang="ru-RU" dirty="0">
                <a:solidFill>
                  <a:srgbClr val="C00000"/>
                </a:solidFill>
              </a:rPr>
              <a:t>  с </a:t>
            </a:r>
            <a:r>
              <a:rPr lang="ru-RU" b="1" dirty="0" smtClean="0">
                <a:solidFill>
                  <a:srgbClr val="C00000"/>
                </a:solidFill>
              </a:rPr>
              <a:t>наименьшими </a:t>
            </a:r>
            <a:r>
              <a:rPr lang="ru-RU" dirty="0" smtClean="0">
                <a:solidFill>
                  <a:srgbClr val="C00000"/>
                </a:solidFill>
              </a:rPr>
              <a:t>показателями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частоты </a:t>
            </a:r>
            <a:r>
              <a:rPr lang="ru-RU" dirty="0">
                <a:solidFill>
                  <a:srgbClr val="C00000"/>
                </a:solidFill>
              </a:rPr>
              <a:t>первичного выявления БСК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15918" y="189054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41D750E3-119A-A92D-D40E-9314D8C72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27063"/>
              </p:ext>
            </p:extLst>
          </p:nvPr>
        </p:nvGraphicFramePr>
        <p:xfrm>
          <a:off x="216098" y="1149038"/>
          <a:ext cx="11699805" cy="244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763118"/>
              </p:ext>
            </p:extLst>
          </p:nvPr>
        </p:nvGraphicFramePr>
        <p:xfrm>
          <a:off x="156099" y="3968991"/>
          <a:ext cx="11879802" cy="293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FB957C-3103-6CF1-9B3C-DB451713A361}"/>
              </a:ext>
            </a:extLst>
          </p:cNvPr>
          <p:cNvSpPr txBox="1"/>
          <p:nvPr/>
        </p:nvSpPr>
        <p:spPr>
          <a:xfrm>
            <a:off x="9455944" y="1149038"/>
            <a:ext cx="245995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4 578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100 тыс. прошедших ПМО и диспансеризацию-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показатель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КК за 9 мес.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55934" y="3968991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937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079" y="6368951"/>
            <a:ext cx="915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Отсутствуют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показатели первичного выявления БСК за 9 месяцев: ГП № 12 г. Краснодара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35916" y="3848993"/>
            <a:ext cx="420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942</a:t>
            </a:r>
          </a:p>
        </p:txBody>
      </p:sp>
    </p:spTree>
    <p:extLst>
      <p:ext uri="{BB962C8B-B14F-4D97-AF65-F5344CB8AC3E}">
        <p14:creationId xmlns:p14="http://schemas.microsoft.com/office/powerpoint/2010/main" val="20416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5DB0D-C549-007E-7A18-014779B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9" y="129055"/>
            <a:ext cx="11305716" cy="124218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Первичное выявление ЗНО на 100 тыс. прошедших ПМО и диспансеризацию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за 9 месяцев  2024г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29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МО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достигли значений выше среднего показателя по краю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32849"/>
              </p:ext>
            </p:extLst>
          </p:nvPr>
        </p:nvGraphicFramePr>
        <p:xfrm>
          <a:off x="156099" y="4088989"/>
          <a:ext cx="11975902" cy="196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F62E8-904A-B9FA-F8B5-06F5FAA17EB2}"/>
              </a:ext>
            </a:extLst>
          </p:cNvPr>
          <p:cNvSpPr txBox="1"/>
          <p:nvPr/>
        </p:nvSpPr>
        <p:spPr>
          <a:xfrm>
            <a:off x="2196065" y="1389034"/>
            <a:ext cx="7523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медицинские организации  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наибольшими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показателями частоты первичного выявления ЗНО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8C9A4D-8FBC-B96C-9E81-E1A35C5ACF56}"/>
              </a:ext>
            </a:extLst>
          </p:cNvPr>
          <p:cNvSpPr txBox="1"/>
          <p:nvPr/>
        </p:nvSpPr>
        <p:spPr>
          <a:xfrm>
            <a:off x="1896070" y="3848993"/>
            <a:ext cx="7259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медицинские организации  с </a:t>
            </a:r>
            <a:r>
              <a:rPr lang="ru-RU" b="1" dirty="0">
                <a:solidFill>
                  <a:srgbClr val="C00000"/>
                </a:solidFill>
              </a:rPr>
              <a:t>наименьшим </a:t>
            </a:r>
            <a:r>
              <a:rPr lang="ru-RU" dirty="0">
                <a:solidFill>
                  <a:srgbClr val="C00000"/>
                </a:solidFill>
              </a:rPr>
              <a:t>показателями частоты первичного выявления ЗНО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04062" y="101600"/>
            <a:ext cx="1094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5">
            <a:extLst>
              <a:ext uri="{FF2B5EF4-FFF2-40B4-BE49-F238E27FC236}">
                <a16:creationId xmlns="" xmlns:a16="http://schemas.microsoft.com/office/drawing/2014/main" id="{41D750E3-119A-A92D-D40E-9314D8C72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078132"/>
              </p:ext>
            </p:extLst>
          </p:nvPr>
        </p:nvGraphicFramePr>
        <p:xfrm>
          <a:off x="156099" y="1509032"/>
          <a:ext cx="11579807" cy="275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056" y="5888959"/>
            <a:ext cx="12006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отсутствует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первичное выявление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ЗНО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ГП № 8 г. Краснодара,  </a:t>
            </a:r>
            <a:r>
              <a:rPr lang="ru-RU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Лабинская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ЦРБ,  ГП № 7 г. Новороссийска,        ГП № 2 г. Сочи,  Туапсинская ЦРБ № 2, Туапсинская ЦРБ № 4</a:t>
            </a:r>
            <a:endParaRPr lang="ru-R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: скругленные углы 12">
            <a:extLst>
              <a:ext uri="{FF2B5EF4-FFF2-40B4-BE49-F238E27FC236}">
                <a16:creationId xmlns="" xmlns:a16="http://schemas.microsoft.com/office/drawing/2014/main" id="{2C3BB821-61AF-955F-CDFF-4DCB58B7BD64}"/>
              </a:ext>
            </a:extLst>
          </p:cNvPr>
          <p:cNvSpPr/>
          <p:nvPr/>
        </p:nvSpPr>
        <p:spPr>
          <a:xfrm>
            <a:off x="10187352" y="849043"/>
            <a:ext cx="1979967" cy="1679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EFB957C-3103-6CF1-9B3C-DB451713A361}"/>
              </a:ext>
            </a:extLst>
          </p:cNvPr>
          <p:cNvSpPr txBox="1"/>
          <p:nvPr/>
        </p:nvSpPr>
        <p:spPr>
          <a:xfrm>
            <a:off x="10146719" y="909042"/>
            <a:ext cx="202828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116,9</a:t>
            </a:r>
            <a:endParaRPr lang="ru-RU" sz="2400" b="1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на 100 тыс. прошедших ПМО и диспансеризацию   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показатель </a:t>
            </a:r>
            <a:r>
              <a:rPr lang="ru-RU" sz="1400" b="1" dirty="0">
                <a:solidFill>
                  <a:srgbClr val="002060"/>
                </a:solidFill>
                <a:cs typeface="Calibri" panose="020F0502020204030204" pitchFamily="34" charset="0"/>
              </a:rPr>
              <a:t>по </a:t>
            </a:r>
            <a:r>
              <a:rPr lang="ru-RU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КК за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cs typeface="Calibri" panose="020F0502020204030204" pitchFamily="34" charset="0"/>
              </a:rPr>
              <a:t>9</a:t>
            </a:r>
            <a:r>
              <a:rPr lang="ru-RU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месяцев</a:t>
            </a:r>
            <a:endParaRPr lang="ru-RU" sz="14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092" y="1329035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911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95" y="429050"/>
            <a:ext cx="10772079" cy="7901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Охват диспансерным наблюдением пациентов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с впервые выявленными ХНИЗ за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месяцев 2024 г,%</a:t>
            </a:r>
            <a:endParaRPr lang="ru-RU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226806"/>
              </p:ext>
            </p:extLst>
          </p:nvPr>
        </p:nvGraphicFramePr>
        <p:xfrm>
          <a:off x="20732" y="1389034"/>
          <a:ext cx="11999800" cy="450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5AA664A0-60AA-0ACA-8DCA-72B3EDCA0CAC}"/>
              </a:ext>
            </a:extLst>
          </p:cNvPr>
          <p:cNvSpPr txBox="1"/>
          <p:nvPr/>
        </p:nvSpPr>
        <p:spPr>
          <a:xfrm>
            <a:off x="11005474" y="206778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091" y="189054"/>
            <a:ext cx="10859819" cy="11520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Охват диспансерным наблюдением пациентов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группы здоровья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ОМП,% за 9 мес. 2024 г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935523"/>
              </p:ext>
            </p:extLst>
          </p:nvPr>
        </p:nvGraphicFramePr>
        <p:xfrm>
          <a:off x="216098" y="1389034"/>
          <a:ext cx="11879802" cy="519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140" y="18161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084" y="1509032"/>
            <a:ext cx="893985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 один человек не взят на Д учет в ОМП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ГБ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г-к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Геленджик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А-О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филиал,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Гулькевичская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ЦРБ, Кавказская ЦРБ, Калининская ЦРБ, ГП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3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г.Краснодара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ГП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8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г.Краснодара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ГП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9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г.Краснодара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ГП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10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г.Краснодара,ГП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16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г.Краснодара,ГП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№ 27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г.Краснодара,ГП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3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г.Новороссийска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ГП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7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г.Новороссийска,ГП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8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г.Новороссийска,ГБ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4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г.Новороссийска,ГП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2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г.Сочи,ГП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3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г.Сочи,ГП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4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г.Сочи,ГБ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4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г.Сочи,ГБ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8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г.Сочи,Туапсинская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ЦРБ №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2,Туапсинская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ЦРБ №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4,Успенская ЦРБ,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Усть-Лабинская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ЦРБ, </a:t>
            </a:r>
            <a:r>
              <a:rPr lang="ru-RU" sz="1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Щербиновская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ЦРБ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4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3895" y="309052"/>
            <a:ext cx="12184152" cy="12146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Работа с трудоспособным контингентом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Правовое регулирование доступности  профилактических мероприятий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для граждан трудоспособного возраста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6051" y="4808977"/>
            <a:ext cx="8219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Гражданин проходит профилактический медицинский осмотр и диспансеризацию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приоритетно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медицинской организации, в которой он получает 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ПМСП.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Допускается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проведение вышеуказанных мероприятий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ной медицинской организации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участвующей в оказании гражданам Российской Федерации медицинской помощи в соответствии с программой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государственных гарантий ,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том числе в </a:t>
            </a: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выездной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форме по месту работы или учебы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соответствии с согласованным графиком  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6076" y="2049023"/>
            <a:ext cx="7019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Работники при прохождении диспансеризации 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профилактического медицинского осмотра имеют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 на освобождение от 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с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сохранением за ними места работы (должности) и среднего заработка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40 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лет-1 рабочий день 1 раз в 3 года</a:t>
            </a:r>
          </a:p>
          <a:p>
            <a:r>
              <a:rPr lang="en-US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 лет-1 рабочий день 1 раз в год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087" y="1569031"/>
            <a:ext cx="8039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Трудовой кодекс Российской Федерации" от 30.12.2001 N 197-ФЗ (ред. от 08.08.2024</a:t>
            </a:r>
            <a:r>
              <a:rPr lang="ru-RU" b="1" dirty="0" smtClean="0">
                <a:solidFill>
                  <a:srgbClr val="C00000"/>
                </a:solidFill>
                <a:latin typeface="PT Sans"/>
              </a:rPr>
              <a:t>)</a:t>
            </a:r>
            <a:endParaRPr lang="ru-RU" b="1" dirty="0">
              <a:solidFill>
                <a:srgbClr val="C00000"/>
              </a:solidFill>
              <a:latin typeface="PT Sans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6051" y="3608997"/>
            <a:ext cx="85798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МЗ РФ от 28.09.2023 № 515 н</a:t>
            </a:r>
            <a:b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внесении изменений в порядок проведения профилактического медицинского осмотра и диспансеризации определенных групп взрослого населения, утвержденный приказом МЗ РФ от 27 апреля 2021г.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404 н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953" y="1809027"/>
            <a:ext cx="1154385" cy="176178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87" y="3728995"/>
            <a:ext cx="1859969" cy="259769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09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88" y="189054"/>
            <a:ext cx="10717709" cy="14416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 плана проведения профилактических мероприятий по итогам 9 мес. среди возрастной группы 18-64 лет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6070" y="1329035"/>
            <a:ext cx="803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Медицинские организации с наибольшими </a:t>
            </a:r>
            <a:r>
              <a:rPr lang="ru-RU" dirty="0" smtClean="0">
                <a:solidFill>
                  <a:srgbClr val="002060"/>
                </a:solidFill>
              </a:rPr>
              <a:t>показателями выполнения плана,%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6072" y="4028990"/>
            <a:ext cx="829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Медицинские организации с </a:t>
            </a:r>
            <a:r>
              <a:rPr lang="ru-RU" dirty="0" smtClean="0">
                <a:solidFill>
                  <a:srgbClr val="C00000"/>
                </a:solidFill>
              </a:rPr>
              <a:t>наименьшими показателями выполнения плана,%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09833"/>
              </p:ext>
            </p:extLst>
          </p:nvPr>
        </p:nvGraphicFramePr>
        <p:xfrm>
          <a:off x="216098" y="1689029"/>
          <a:ext cx="11819803" cy="2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622274"/>
              </p:ext>
            </p:extLst>
          </p:nvPr>
        </p:nvGraphicFramePr>
        <p:xfrm>
          <a:off x="174664" y="4268986"/>
          <a:ext cx="12035900" cy="251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64722"/>
              </p:ext>
            </p:extLst>
          </p:nvPr>
        </p:nvGraphicFramePr>
        <p:xfrm>
          <a:off x="10910" y="1569031"/>
          <a:ext cx="12095900" cy="293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135916" y="129055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092" y="1989024"/>
            <a:ext cx="8099865" cy="3451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*Предусмотрено право для ветеранов боевых действий на прохождение профилактических медицинских осмотров и диспансеризации во внеочередном порядке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*Предусмотрено </a:t>
            </a:r>
            <a:r>
              <a:rPr lang="ru-RU" sz="16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скрининговое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исследование на антитела к гепатиту С у граждан в возрасте 25 лет и старше 1 раз в 10 лет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091" y="669046"/>
            <a:ext cx="8864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МЗ РФ от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19.04.2024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378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b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внесении изменений в порядок проведения профилактического медицинского осмотра и диспансеризации определенных групп взрослого населения, утвержденный приказом МЗ РФ от 27 апреля 2021г.№404н</a:t>
            </a:r>
            <a:b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6058" y="3608997"/>
            <a:ext cx="9059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государственных гарантий бесплатного оказания гражданам медицинской помощи на 2024 год и на плановый период 2025 и 2026 годов</a:t>
            </a:r>
            <a:b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56049" y="4508982"/>
            <a:ext cx="6839886" cy="203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отношении застрахованных лиц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месту осуществления служебной деятельности 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быть организовано проведение </a:t>
            </a: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диспансерного наблюдения </a:t>
            </a:r>
            <a:r>
              <a:rPr lang="ru-RU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целях профилактики развития профессиональных заболеваний или осложнений, обострений ранее сформированных  хронических неинфекционных заболеваний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2" y="3728995"/>
            <a:ext cx="1928427" cy="2698029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951" y="669046"/>
            <a:ext cx="1717353" cy="2477054"/>
          </a:xfrm>
          <a:prstGeom prst="rect">
            <a:avLst/>
          </a:prstGeom>
          <a:effectLst>
            <a:outerShdw blurRad="50800" dist="38100" dir="18900000" algn="b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56044" y="129055"/>
            <a:ext cx="445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Новеллы законодательства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90" y="429050"/>
            <a:ext cx="10713314" cy="12620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Охват граждан профилактическими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медицинскими осмотрами 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диспансеризацией,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общего числа населения,%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542395"/>
              </p:ext>
            </p:extLst>
          </p:nvPr>
        </p:nvGraphicFramePr>
        <p:xfrm>
          <a:off x="576092" y="1929025"/>
          <a:ext cx="1115981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948"/>
                <a:gridCol w="1199980"/>
                <a:gridCol w="1200618"/>
                <a:gridCol w="1079344"/>
                <a:gridCol w="1072590"/>
                <a:gridCol w="1147373"/>
                <a:gridCol w="1259979"/>
                <a:gridCol w="1079981"/>
              </a:tblGrid>
              <a:tr h="1199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2019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 месяцев)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5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 граждан профилактическими медицинскими осмотрами и диспансеризацией, от общего числа населения,%  по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КК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5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 граждан профилактическими медицинскими осмотрами и диспансеризацией, от общего числа населения,% по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РФ 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84" y="789044"/>
            <a:ext cx="10223156" cy="8735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проведения углубленной диспансеризации по итогам 9 месяцев 2024 года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88097"/>
              </p:ext>
            </p:extLst>
          </p:nvPr>
        </p:nvGraphicFramePr>
        <p:xfrm>
          <a:off x="9871" y="1449033"/>
          <a:ext cx="11975902" cy="467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16018" y="2589014"/>
            <a:ext cx="4411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Среднекраевой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6046" y="6128955"/>
            <a:ext cx="543975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 не достигли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среднекраевого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показателя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83616" y="4736757"/>
            <a:ext cx="9560600" cy="1594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1FFA447D-A55B-B327-8032-DBAE54EAE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57425"/>
              </p:ext>
            </p:extLst>
          </p:nvPr>
        </p:nvGraphicFramePr>
        <p:xfrm>
          <a:off x="697074" y="4832059"/>
          <a:ext cx="11494926" cy="188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8159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Направлены на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этап   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124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человека </a:t>
                      </a:r>
                      <a:r>
                        <a:rPr lang="ru-RU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17,5% </a:t>
                      </a:r>
                      <a:r>
                        <a:rPr lang="ru-RU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 прошедших 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этап УД)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Прошли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этап   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30 373 человека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(70,4%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направленных на 2 этап)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78391" y="2519565"/>
            <a:ext cx="7114774" cy="12589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76002" y="1509032"/>
            <a:ext cx="4809693" cy="868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9051"/>
            <a:ext cx="11815804" cy="8399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углубленной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диспансеризации 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9 мес. 2024 г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6009" y="1509032"/>
            <a:ext cx="3694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Факт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246 875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95960" y="1689029"/>
            <a:ext cx="143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( 83%)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FFA447D-A55B-B327-8032-DBAE54EAE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37800"/>
              </p:ext>
            </p:extLst>
          </p:nvPr>
        </p:nvGraphicFramePr>
        <p:xfrm>
          <a:off x="456094" y="2589014"/>
          <a:ext cx="9899835" cy="214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9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4183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1-я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категория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76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007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человек 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(3</a:t>
                      </a:r>
                      <a:r>
                        <a:rPr lang="en-US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,8%)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8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категория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967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человек 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(45,4%)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иные категории </a:t>
                      </a: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(по инициативе</a:t>
                      </a:r>
                      <a:r>
                        <a:rPr lang="ru-RU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граждан</a:t>
                      </a: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58 901 человек </a:t>
                      </a:r>
                      <a:r>
                        <a:rPr lang="ru-RU" sz="20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(23,8%)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6084" y="1449033"/>
            <a:ext cx="347883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 на 2024 г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297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279</a:t>
            </a:r>
            <a:endParaRPr lang="ru-RU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100" y="369051"/>
            <a:ext cx="11339811" cy="1557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результаты проведения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диспансеризации</a:t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оценке </a:t>
            </a:r>
            <a:r>
              <a:rPr lang="ru-RU" sz="31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репродуктивного </a:t>
            </a: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здоровья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Целевой показатель диспансеризации-30% от населения репродуктивного возраста, или 746 382 человека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9911235"/>
              </p:ext>
            </p:extLst>
          </p:nvPr>
        </p:nvGraphicFramePr>
        <p:xfrm>
          <a:off x="6155999" y="2409017"/>
          <a:ext cx="4941604" cy="41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6091" y="2409017"/>
            <a:ext cx="4859919" cy="417134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 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  медицинские организации Краснодарского края    участвуют  в диспансеризации взрослого населения репродуктивного возраста</a:t>
            </a:r>
          </a:p>
          <a:p>
            <a:pPr marL="0" indent="0">
              <a:buNone/>
            </a:pPr>
            <a:endParaRPr lang="ru-RU" sz="1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   </a:t>
            </a:r>
            <a:endParaRPr lang="ru-RU" sz="1600" dirty="0">
              <a:latin typeface="Trebuchet MS" panose="020B0603020202020204" pitchFamily="34" charset="0"/>
            </a:endParaRPr>
          </a:p>
          <a:p>
            <a:endParaRPr lang="ru-RU" sz="1200" dirty="0">
              <a:latin typeface="Trebuchet MS" panose="020B0603020202020204" pitchFamily="34" charset="0"/>
            </a:endParaRPr>
          </a:p>
          <a:p>
            <a:endParaRPr lang="ru-RU" sz="1200" dirty="0" smtClean="0">
              <a:latin typeface="Trebuchet MS" panose="020B0603020202020204" pitchFamily="34" charset="0"/>
            </a:endParaRPr>
          </a:p>
          <a:p>
            <a:endParaRPr lang="ru-RU" sz="12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latin typeface="Trebuchet MS" panose="020B0603020202020204" pitchFamily="34" charset="0"/>
              </a:rPr>
              <a:t>      </a:t>
            </a:r>
          </a:p>
          <a:p>
            <a:pPr marL="0" indent="0" algn="ctr">
              <a:buNone/>
            </a:pPr>
            <a:endParaRPr lang="ru-RU" sz="1200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на 2024 г     746 382 чел.</a:t>
            </a: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Факт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          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148 493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чел.  </a:t>
            </a:r>
          </a:p>
          <a:p>
            <a:pPr marL="0" indent="0" algn="ctr">
              <a:buNone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Годовой план выполнен  на </a:t>
            </a:r>
            <a:r>
              <a:rPr lang="ru-RU" sz="22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19,9 %</a:t>
            </a:r>
            <a:endParaRPr lang="ru-RU" sz="2200" b="1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latin typeface="Trebuchet MS" panose="020B0603020202020204" pitchFamily="34" charset="0"/>
              </a:rPr>
              <a:t>                                        </a:t>
            </a:r>
            <a:endParaRPr lang="ru-RU" sz="1200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65805843"/>
              </p:ext>
            </p:extLst>
          </p:nvPr>
        </p:nvGraphicFramePr>
        <p:xfrm>
          <a:off x="1476077" y="3069006"/>
          <a:ext cx="2999949" cy="215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65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83" y="789044"/>
            <a:ext cx="10223156" cy="8735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Результаты проведения  диспансеризации по оценке  репродуктивного здоровья 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 оперативным данным от 04.10.2024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893532"/>
              </p:ext>
            </p:extLst>
          </p:nvPr>
        </p:nvGraphicFramePr>
        <p:xfrm>
          <a:off x="96100" y="849043"/>
          <a:ext cx="11639806" cy="48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35996" y="6188954"/>
            <a:ext cx="7259879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Нет данных на 04.10.2024 г - Туапсинская ЦРБ № 4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600" b="1" dirty="0">
              <a:solidFill>
                <a:srgbClr val="C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6033" y="2169021"/>
            <a:ext cx="3617978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Среднекраевой показатель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,9 %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092" y="6188954"/>
            <a:ext cx="55178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 МО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достигли </a:t>
            </a:r>
            <a:r>
              <a:rPr lang="ru-RU" b="1" dirty="0" err="1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среднекраевого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показателя</a:t>
            </a:r>
          </a:p>
        </p:txBody>
      </p:sp>
    </p:spTree>
    <p:extLst>
      <p:ext uri="{BB962C8B-B14F-4D97-AF65-F5344CB8AC3E}">
        <p14:creationId xmlns:p14="http://schemas.microsoft.com/office/powerpoint/2010/main" val="35578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5DB0D-C549-007E-7A18-014779B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894" y="609047"/>
            <a:ext cx="11819803" cy="939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Результаты проведения диспансеризации по оценке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репродуктивного здоровья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 оперативным данным от 04.10.2024)</a:t>
            </a:r>
            <a:endParaRPr lang="ru-RU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F62E8-904A-B9FA-F8B5-06F5FAA17EB2}"/>
              </a:ext>
            </a:extLst>
          </p:cNvPr>
          <p:cNvSpPr txBox="1"/>
          <p:nvPr/>
        </p:nvSpPr>
        <p:spPr>
          <a:xfrm>
            <a:off x="1416078" y="1749028"/>
            <a:ext cx="9179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едицинские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 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наибольшими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показателями выполнения плана,%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8C9A4D-8FBC-B96C-9E81-E1A35C5ACF56}"/>
              </a:ext>
            </a:extLst>
          </p:cNvPr>
          <p:cNvSpPr txBox="1"/>
          <p:nvPr/>
        </p:nvSpPr>
        <p:spPr>
          <a:xfrm>
            <a:off x="1416078" y="4568981"/>
            <a:ext cx="917984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М</a:t>
            </a:r>
            <a:r>
              <a:rPr lang="ru-RU" dirty="0" smtClean="0">
                <a:solidFill>
                  <a:srgbClr val="C00000"/>
                </a:solidFill>
                <a:cs typeface="Calibri" panose="020F0502020204030204" pitchFamily="34" charset="0"/>
              </a:rPr>
              <a:t>едицинские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 с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наименьшими 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показателями выполнения плана,%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41D750E3-119A-A92D-D40E-9314D8C72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3421"/>
              </p:ext>
            </p:extLst>
          </p:nvPr>
        </p:nvGraphicFramePr>
        <p:xfrm>
          <a:off x="96100" y="2169021"/>
          <a:ext cx="11999800" cy="244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330508"/>
              </p:ext>
            </p:extLst>
          </p:nvPr>
        </p:nvGraphicFramePr>
        <p:xfrm>
          <a:off x="71536" y="5048973"/>
          <a:ext cx="12120464" cy="2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435911" y="486897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6093" y="192902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92</a:t>
            </a:r>
            <a:endParaRPr lang="ru-RU" sz="1400" b="1" dirty="0"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35931" y="486897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35951" y="486897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06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98" y="249053"/>
            <a:ext cx="11759803" cy="10192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проведения диспансеризации по оценке 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репродуктивного здоровья на 04.10.2024 г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430902"/>
              </p:ext>
            </p:extLst>
          </p:nvPr>
        </p:nvGraphicFramePr>
        <p:xfrm>
          <a:off x="1296080" y="1389034"/>
          <a:ext cx="9419844" cy="239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933"/>
                <a:gridCol w="2793162"/>
                <a:gridCol w="2606749"/>
              </a:tblGrid>
              <a:tr h="4811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Этапы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диспансеризации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Женщины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Мужчины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131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Прошли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этап диспансеризации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оценке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репродуктивного здоровья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750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743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5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Направлены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этап диспансеризации по оценке репродуктивного здоровья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841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18,9 %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от прошедших 1 этап)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456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6,9 %</a:t>
                      </a:r>
                      <a:r>
                        <a:rPr lang="ru-RU" sz="1400" b="1" dirty="0" smtClean="0">
                          <a:solidFill>
                            <a:srgbClr val="CC33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прошедших 1 этап)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536076" y="4448983"/>
            <a:ext cx="2699955" cy="161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+mn-lt"/>
              </a:rPr>
              <a:t>Распределение </a:t>
            </a:r>
          </a:p>
          <a:p>
            <a:pPr algn="ctr"/>
            <a:endParaRPr lang="ru-RU" sz="1800" b="1" i="1" dirty="0" smtClean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+mn-lt"/>
              </a:rPr>
              <a:t>по группам здоровья</a:t>
            </a:r>
            <a:br>
              <a:rPr lang="ru-RU" sz="1800" b="1" i="1" dirty="0" smtClean="0">
                <a:solidFill>
                  <a:srgbClr val="002060"/>
                </a:solidFill>
                <a:latin typeface="+mn-lt"/>
              </a:rPr>
            </a:br>
            <a:endParaRPr lang="ru-RU" sz="1800" b="1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59865"/>
              </p:ext>
            </p:extLst>
          </p:nvPr>
        </p:nvGraphicFramePr>
        <p:xfrm>
          <a:off x="4536026" y="3369001"/>
          <a:ext cx="3659939" cy="298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26892"/>
              </p:ext>
            </p:extLst>
          </p:nvPr>
        </p:nvGraphicFramePr>
        <p:xfrm>
          <a:off x="7895970" y="3608997"/>
          <a:ext cx="3359944" cy="304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95950" y="6308952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Мужчины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6692" y="6308952"/>
            <a:ext cx="110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Женщины</a:t>
            </a:r>
          </a:p>
        </p:txBody>
      </p:sp>
    </p:spTree>
    <p:extLst>
      <p:ext uri="{BB962C8B-B14F-4D97-AF65-F5344CB8AC3E}">
        <p14:creationId xmlns:p14="http://schemas.microsoft.com/office/powerpoint/2010/main" val="40422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90" y="249053"/>
            <a:ext cx="10515600" cy="6983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Первоочередные меры по повышению охвата и эффективности профилактических мероприятий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1FFA447D-A55B-B327-8032-DBAE54EAE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98460"/>
              </p:ext>
            </p:extLst>
          </p:nvPr>
        </p:nvGraphicFramePr>
        <p:xfrm>
          <a:off x="456094" y="1209037"/>
          <a:ext cx="587990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96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Активное привлечение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населения на профилактические мероприятия, 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на диспансеризацию по оценке репродуктивного здоровья,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путем информирования о работе мед. организации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сайте МО, в СМИ  об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объемах и порядке проведения исследований профилактических мероприятий, использование визуальной агитации;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Актуализация планов-графиков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обследования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застрахованных лиц, подлежащих диспансеризации взрослого населения репродуктивного возраста по оценке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репродуктивного здоровья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Обеспечение доступности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записи на профилактические мероприятия с использованием ЕПГУ, в том числе доступность записи в вечернее время и в выходные дни во всех медицинских организациях;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отсутствии в штате специалистов (акушера-гинеколога, уролога) 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или возможности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проведения необходимых диагностических исследований заключить договоры с другими медицинскими организациями для выполнения всех мероприятий диспансеризации по оценке репродуктивного здоровья;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ru-RU" sz="14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Увеличение охвата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диспансеризацией и ПМО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 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лиц 40-65 лет,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посещавших медицинские организации 2 и более года;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4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4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ru-RU" sz="14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4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400" b="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95990" y="1629030"/>
            <a:ext cx="5040278" cy="5478423"/>
          </a:xfrm>
          <a:prstGeom prst="rect">
            <a:avLst/>
          </a:prstGeom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настороженности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заболеваниям, лидирующим в структуре смертности, как у медицинских работников, так и у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 (БСК, ЗНО);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функционирование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мобильных медицинских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бригад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проведение ПМО и 1 этапа ДОГВН сельским жителям в условиях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ФАПов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врачебных амбулаторий;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качества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ПМО и ДОГВН (выявление факторов риска ХНИЗ и первичной заболеваемости, направление на 2 этап диспансеризации и на УПК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особое внимание уделив лицам трудоспособного возраста;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доли граждан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завершивших II этап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Укомплектование</a:t>
            </a:r>
            <a:r>
              <a:rPr lang="ru-RU" sz="1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 медицинской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профилактики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соответствии с приказом Минздрава России от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29.10.2020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1177н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5989" y="1149038"/>
            <a:ext cx="4799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предприятиями и организациями, в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т.ч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 рамках корпоративных программ, проведение профилактических мероприятий в организованных коллективах с целью увеличения охвата населения и снижения смертности лиц трудоспособного возраста;</a:t>
            </a:r>
          </a:p>
        </p:txBody>
      </p:sp>
    </p:spTree>
    <p:extLst>
      <p:ext uri="{BB962C8B-B14F-4D97-AF65-F5344CB8AC3E}">
        <p14:creationId xmlns:p14="http://schemas.microsoft.com/office/powerpoint/2010/main" val="687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96065" y="2109022"/>
            <a:ext cx="7112699" cy="212365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Спасибо  </a:t>
            </a:r>
          </a:p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за внимание !</a:t>
            </a:r>
            <a:endParaRPr lang="ru-RU" sz="6600" b="1" i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79E428-B84C-1DE1-3BAE-1F1179394807}"/>
              </a:ext>
            </a:extLst>
          </p:cNvPr>
          <p:cNvSpPr txBox="1"/>
          <p:nvPr/>
        </p:nvSpPr>
        <p:spPr>
          <a:xfrm>
            <a:off x="6335996" y="4088989"/>
            <a:ext cx="550164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аселение </a:t>
            </a:r>
            <a:r>
              <a:rPr lang="ru-RU" b="1" dirty="0">
                <a:solidFill>
                  <a:srgbClr val="002060"/>
                </a:solidFill>
              </a:rPr>
              <a:t>старше 18 лет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2 033 062 </a:t>
            </a:r>
            <a:r>
              <a:rPr lang="ru-RU" b="1" dirty="0" smtClean="0">
                <a:solidFill>
                  <a:srgbClr val="002060"/>
                </a:solidFill>
              </a:rPr>
              <a:t>человека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Предварительные и периодические осмотры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92 779 </a:t>
            </a:r>
            <a:r>
              <a:rPr lang="ru-RU" b="1" dirty="0" smtClean="0">
                <a:solidFill>
                  <a:srgbClr val="002060"/>
                </a:solidFill>
              </a:rPr>
              <a:t>человек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CAAE4A-2CDF-5FD6-415B-A3BA19899E1C}"/>
              </a:ext>
            </a:extLst>
          </p:cNvPr>
          <p:cNvSpPr txBox="1"/>
          <p:nvPr/>
        </p:nvSpPr>
        <p:spPr>
          <a:xfrm>
            <a:off x="7475977" y="1809027"/>
            <a:ext cx="2265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3 174 166</a:t>
            </a:r>
            <a:endParaRPr lang="ru-RU" sz="3200" b="1" i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23962" y="33157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6019" y="3548998"/>
            <a:ext cx="653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0 до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 -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1 048 325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5988" y="2409017"/>
            <a:ext cx="35509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 прошли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рофилактические мероприятия,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числе: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9055"/>
            <a:ext cx="11735906" cy="10799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проведения ПМО и ДОГВН  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9 месяцев 2024 г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095" y="6128955"/>
            <a:ext cx="1145980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состоянию на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01.10.2024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помесячный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 (79,8%)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целом по Краснодарскому краю выполнен на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87,2 %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B5995EDF-054F-25FB-8361-A1C5AF625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000875"/>
              </p:ext>
            </p:extLst>
          </p:nvPr>
        </p:nvGraphicFramePr>
        <p:xfrm>
          <a:off x="276097" y="2469016"/>
          <a:ext cx="6419893" cy="281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56084" y="5168971"/>
            <a:ext cx="954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ПЛАН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064" y="5168971"/>
            <a:ext cx="13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</a:t>
            </a:r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сентябрь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6042" y="5168971"/>
            <a:ext cx="13799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ФАКТ сентябрь 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6083" y="1569031"/>
            <a:ext cx="4139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ПМО и ДОГВН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6030" y="1509032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69,6 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96" y="249053"/>
            <a:ext cx="10739821" cy="108985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Общие результаты  профилактических мероприятий </a:t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9 месяцев 2024 г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31143"/>
              </p:ext>
            </p:extLst>
          </p:nvPr>
        </p:nvGraphicFramePr>
        <p:xfrm>
          <a:off x="1296080" y="1509032"/>
          <a:ext cx="9119848" cy="493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944">
                  <a:extLst>
                    <a:ext uri="{9D8B030D-6E8A-4147-A177-3AD203B41FA5}">
                      <a16:colId xmlns="" xmlns:a16="http://schemas.microsoft.com/office/drawing/2014/main" val="1354086623"/>
                    </a:ext>
                  </a:extLst>
                </a:gridCol>
                <a:gridCol w="2099965">
                  <a:extLst>
                    <a:ext uri="{9D8B030D-6E8A-4147-A177-3AD203B41FA5}">
                      <a16:colId xmlns="" xmlns:a16="http://schemas.microsoft.com/office/drawing/2014/main" val="3643015578"/>
                    </a:ext>
                  </a:extLst>
                </a:gridCol>
                <a:gridCol w="1979967">
                  <a:extLst>
                    <a:ext uri="{9D8B030D-6E8A-4147-A177-3AD203B41FA5}">
                      <a16:colId xmlns="" xmlns:a16="http://schemas.microsoft.com/office/drawing/2014/main" val="502842701"/>
                    </a:ext>
                  </a:extLst>
                </a:gridCol>
                <a:gridCol w="1679972">
                  <a:extLst>
                    <a:ext uri="{9D8B030D-6E8A-4147-A177-3AD203B41FA5}">
                      <a16:colId xmlns="" xmlns:a16="http://schemas.microsoft.com/office/drawing/2014/main" val="3856309839"/>
                    </a:ext>
                  </a:extLst>
                </a:gridCol>
              </a:tblGrid>
              <a:tr h="8085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Профилактическое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мероприятие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на 2024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за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мес.2024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% выполнения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5597407"/>
                  </a:ext>
                </a:extLst>
              </a:tr>
              <a:tr h="928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ПМО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656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293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443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930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67,6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880789"/>
                  </a:ext>
                </a:extLst>
              </a:tr>
              <a:tr h="926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ДОГВН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263 960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1 589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5628285"/>
                  </a:ext>
                </a:extLst>
              </a:tr>
              <a:tr h="1036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297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279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875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1674623"/>
                  </a:ext>
                </a:extLst>
              </a:tr>
              <a:tr h="1219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Диспансеризация по оценке репродуктивного здоровья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746 382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148 493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AF2275-378E-0F83-3276-89FD1C7D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83" y="369051"/>
            <a:ext cx="9359845" cy="12835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Краснодарского края не достигли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планового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показателя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профилактическим медицинским осмотрам и диспансеризации 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01.10.2024 года (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79,8 %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95B9C2C5-489F-690D-7D4C-B9494CA71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045018"/>
              </p:ext>
            </p:extLst>
          </p:nvPr>
        </p:nvGraphicFramePr>
        <p:xfrm>
          <a:off x="216098" y="1569031"/>
          <a:ext cx="12095900" cy="506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5917" y="189054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6047" y="2229020"/>
            <a:ext cx="37670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Среднекраевой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–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69,6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336046" y="6488949"/>
            <a:ext cx="359994" cy="254268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!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715973" y="6488949"/>
            <a:ext cx="419993" cy="26551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!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051" y="6488949"/>
            <a:ext cx="3631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ru-RU" sz="1200" dirty="0" smtClean="0">
                <a:latin typeface="Trebuchet MS" panose="020B0603020202020204" pitchFamily="34" charset="0"/>
              </a:rPr>
              <a:t>Плановый показатель </a:t>
            </a:r>
            <a:r>
              <a:rPr lang="ru-RU" sz="1200" dirty="0">
                <a:latin typeface="Trebuchet MS" panose="020B0603020202020204" pitchFamily="34" charset="0"/>
              </a:rPr>
              <a:t>не достигнут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5974" y="6488949"/>
            <a:ext cx="3459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ru-RU" sz="1200" dirty="0" smtClean="0">
                <a:latin typeface="Trebuchet MS" panose="020B0603020202020204" pitchFamily="34" charset="0"/>
              </a:rPr>
              <a:t>Плановый показатель  </a:t>
            </a:r>
            <a:r>
              <a:rPr lang="ru-RU" sz="1200" dirty="0">
                <a:latin typeface="Trebuchet MS" panose="020B0603020202020204" pitchFamily="34" charset="0"/>
              </a:rPr>
              <a:t>достигнут</a:t>
            </a:r>
          </a:p>
        </p:txBody>
      </p:sp>
    </p:spTree>
    <p:extLst>
      <p:ext uri="{BB962C8B-B14F-4D97-AF65-F5344CB8AC3E}">
        <p14:creationId xmlns:p14="http://schemas.microsoft.com/office/powerpoint/2010/main" val="11791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082" y="549048"/>
            <a:ext cx="9479842" cy="13967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Медицинские организации с наименьшими показателями выполнения плана  по ПМО и ДОГВН на 01.10.202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года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79620"/>
              </p:ext>
            </p:extLst>
          </p:nvPr>
        </p:nvGraphicFramePr>
        <p:xfrm>
          <a:off x="1416078" y="2049023"/>
          <a:ext cx="8879852" cy="432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964"/>
                <a:gridCol w="1919968"/>
                <a:gridCol w="2099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11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выполнения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Темрюкская ЦРБ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55 723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18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334</a:t>
                      </a: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32,9 %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ГП № 19 г. Краснодара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32 905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11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</a:t>
                      </a: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44,7 %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8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Мостовская ЦРБ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29 585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13 890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46,9 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Славянская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ЦРБ</a:t>
                      </a: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29 585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23 833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50,1%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Лабинская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ЦРБ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52 374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22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330</a:t>
                      </a: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50,4%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091" y="6090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факторов риска развития ХНИЗ в рамках ПМО и диспансеризации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Краснодарском крае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9 месяцев 2024 г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числа прошедших ПМО и ДОГВН)</a:t>
            </a:r>
            <a:endParaRPr lang="ru-RU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5393607"/>
              </p:ext>
            </p:extLst>
          </p:nvPr>
        </p:nvGraphicFramePr>
        <p:xfrm>
          <a:off x="876087" y="4328985"/>
          <a:ext cx="9959834" cy="22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24653992"/>
              </p:ext>
            </p:extLst>
          </p:nvPr>
        </p:nvGraphicFramePr>
        <p:xfrm>
          <a:off x="876087" y="2109022"/>
          <a:ext cx="9899835" cy="221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6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5DB0D-C549-007E-7A18-014779B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9042"/>
            <a:ext cx="11819803" cy="939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фактора риска развития ХНИЗ –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ожирения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месяцев  2024 года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</a:t>
            </a:r>
            <a:r>
              <a:rPr lang="ru-RU" sz="1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числа прошедших ПМО и </a:t>
            </a:r>
            <a:r>
              <a:rPr lang="ru-RU" sz="1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диспансеризацию</a:t>
            </a: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</a:t>
            </a: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ЦП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по РФ 20,1%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F62E8-904A-B9FA-F8B5-06F5FAA17EB2}"/>
              </a:ext>
            </a:extLst>
          </p:cNvPr>
          <p:cNvSpPr txBox="1"/>
          <p:nvPr/>
        </p:nvSpPr>
        <p:spPr>
          <a:xfrm>
            <a:off x="2436061" y="1689029"/>
            <a:ext cx="7259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едицинские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 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наибольшими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показателями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8C9A4D-8FBC-B96C-9E81-E1A35C5ACF56}"/>
              </a:ext>
            </a:extLst>
          </p:cNvPr>
          <p:cNvSpPr txBox="1"/>
          <p:nvPr/>
        </p:nvSpPr>
        <p:spPr>
          <a:xfrm>
            <a:off x="2076067" y="4148988"/>
            <a:ext cx="6779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едицинские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 с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наименьшими 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показателями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15918" y="129055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706594"/>
              </p:ext>
            </p:extLst>
          </p:nvPr>
        </p:nvGraphicFramePr>
        <p:xfrm>
          <a:off x="696090" y="4088989"/>
          <a:ext cx="10919818" cy="2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695940" y="4208987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196" y="6248953"/>
            <a:ext cx="1175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Отсутствуют показатели  выявления ожирения за 9 месяцев: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5971" y="6248953"/>
            <a:ext cx="2999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Туапсинская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ЦРБ № 4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86856"/>
              </p:ext>
            </p:extLst>
          </p:nvPr>
        </p:nvGraphicFramePr>
        <p:xfrm>
          <a:off x="576092" y="1689029"/>
          <a:ext cx="10919818" cy="2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35926" y="2589014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83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83" y="189054"/>
            <a:ext cx="4199929" cy="125997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Структура впервые выявленной заболеваемости по итогам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месяцев 2024 года</a:t>
            </a:r>
            <a:endParaRPr lang="ru-RU" sz="20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29636"/>
              </p:ext>
            </p:extLst>
          </p:nvPr>
        </p:nvGraphicFramePr>
        <p:xfrm>
          <a:off x="456094" y="1449033"/>
          <a:ext cx="5579907" cy="528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90339"/>
              </p:ext>
            </p:extLst>
          </p:nvPr>
        </p:nvGraphicFramePr>
        <p:xfrm>
          <a:off x="6635991" y="1449033"/>
          <a:ext cx="5159914" cy="533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35991" y="309052"/>
            <a:ext cx="4499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Распределение прошедших ПМО и диспансеризацию по группам здоровья по итогам 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Calibri" panose="020F0502020204030204" pitchFamily="34" charset="0"/>
              </a:rPr>
              <a:t>месяцев 2024 г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15918" y="129055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1"/>
          </a:solidFill>
          <a:bevel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12445</TotalTime>
  <Words>1746</Words>
  <Application>Microsoft Office PowerPoint</Application>
  <PresentationFormat>Произвольный</PresentationFormat>
  <Paragraphs>324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Охват граждан профилактическими  медицинскими осмотрами и диспансеризацией,  от общего числа населения,% </vt:lpstr>
      <vt:lpstr> Результаты проведения ПМО и ДОГВН   за 9 месяцев 2024 г</vt:lpstr>
      <vt:lpstr> Общие результаты  профилактических мероприятий   за 9 месяцев 2024 г</vt:lpstr>
      <vt:lpstr>69 МО Краснодарского края не достигли планового показателя по профилактическим медицинским осмотрам и диспансеризации   на 01.10.2024 года (79,8 %)</vt:lpstr>
      <vt:lpstr>Медицинские организации с наименьшими показателями выполнения плана  по ПМО и ДОГВН на 01.10.2024 года</vt:lpstr>
      <vt:lpstr>Выявление факторов риска развития ХНИЗ в рамках ПМО и диспансеризации  в Краснодарском крае за 9 месяцев 2024 г   (% от числа прошедших ПМО и ДОГВН)</vt:lpstr>
      <vt:lpstr>        Выявление фактора риска развития ХНИЗ – ожирения за 9 месяцев  2024 года                                           (% от числа прошедших ПМО и диспансеризацию)              ЦП по РФ 20,1%    </vt:lpstr>
      <vt:lpstr>Структура впервые выявленной заболеваемости по итогам  9 месяцев 2024 года</vt:lpstr>
      <vt:lpstr>Результаты направления на 2 этап диспансеризации  по итогам 9 месяцев 2024 года </vt:lpstr>
      <vt:lpstr>Динамика частоты первичного выявления БСК и ЗНО в рамках ПМО и диспансеризации в 2020 – 9 мес. 2024 гг</vt:lpstr>
      <vt:lpstr>Презентация PowerPoint</vt:lpstr>
      <vt:lpstr>        Первичное выявление БСК на 100 тыс. прошедших ПМО и диспансеризацию за 9 месяцев  2024 года  (38 МО достигли значений выше среднего показателя по краю)</vt:lpstr>
      <vt:lpstr> Первичное выявление ЗНО на 100 тыс. прошедших ПМО и диспансеризацию  за 9 месяцев  2024г (29 МО достигли значений выше среднего показателя по краю)</vt:lpstr>
      <vt:lpstr>     Охват диспансерным наблюдением пациентов  с впервые выявленными ХНИЗ за 9 месяцев 2024 г,%</vt:lpstr>
      <vt:lpstr>Охват диспансерным наблюдением пациентов  2 группы здоровья в ОМП,% за 9 мес. 2024 г</vt:lpstr>
      <vt:lpstr>Работа с трудоспособным контингентом  Правовое регулирование доступности  профилактических мероприятий  для граждан трудоспособного возраста  </vt:lpstr>
      <vt:lpstr>Выполнение плана проведения профилактических мероприятий по итогам 9 мес. среди возрастной группы 18-64 лет </vt:lpstr>
      <vt:lpstr>Презентация PowerPoint</vt:lpstr>
      <vt:lpstr>Результаты проведения углубленной диспансеризации по итогам 9 месяцев 2024 года      </vt:lpstr>
      <vt:lpstr>Результаты проведения углубленной диспансеризации  за 9 мес. 2024 г  </vt:lpstr>
      <vt:lpstr>Основные результаты проведения диспансеризации  по оценке репродуктивного здоровья    Целевой показатель диспансеризации-30% от населения репродуктивного возраста, или 746 382 человека</vt:lpstr>
      <vt:lpstr>Результаты проведения  диспансеризации по оценке  репродуктивного здоровья  (по оперативным данным от 04.10.2024)       </vt:lpstr>
      <vt:lpstr>        Результаты проведения диспансеризации по оценке  репродуктивного здоровья  (по оперативным данным от 04.10.2024)</vt:lpstr>
      <vt:lpstr>Результаты проведения диспансеризации по оценке  репродуктивного здоровья на 04.10.2024 г </vt:lpstr>
      <vt:lpstr>Первоочередные меры по повышению охвата и эффективности профилактических мероприятий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Мысышина Марина</dc:creator>
  <cp:lastModifiedBy>Захарова Анна</cp:lastModifiedBy>
  <cp:revision>2289</cp:revision>
  <dcterms:created xsi:type="dcterms:W3CDTF">2023-06-23T11:22:11Z</dcterms:created>
  <dcterms:modified xsi:type="dcterms:W3CDTF">2024-10-15T06:36:11Z</dcterms:modified>
</cp:coreProperties>
</file>